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0" r:id="rId7"/>
    <p:sldId id="261" r:id="rId8"/>
    <p:sldId id="262" r:id="rId9"/>
    <p:sldId id="268" r:id="rId10"/>
    <p:sldId id="269" r:id="rId11"/>
    <p:sldId id="267" r:id="rId12"/>
    <p:sldId id="270" r:id="rId13"/>
    <p:sldId id="264" r:id="rId14"/>
    <p:sldId id="265" r:id="rId15"/>
    <p:sldId id="266" r:id="rId16"/>
  </p:sldIdLst>
  <p:sldSz cx="18288000" cy="10287000"/>
  <p:notesSz cx="6858000" cy="9144000"/>
  <p:embeddedFontLst>
    <p:embeddedFont>
      <p:font typeface="Canva Sans Bold" panose="020B0803030501040103" pitchFamily="34" charset="0"/>
      <p:regular r:id="rId17"/>
      <p:bold r:id="rId18"/>
    </p:embeddedFont>
    <p:embeddedFont>
      <p:font typeface="Clear Sans" panose="020B0503030202020304" pitchFamily="34" charset="0"/>
      <p:regular r:id="rId19"/>
    </p:embeddedFont>
    <p:embeddedFont>
      <p:font typeface="Clear Sans Bold" panose="020B0803030202020304" pitchFamily="34" charset="0"/>
      <p:regular r:id="rId20"/>
      <p:bold r:id="rId21"/>
    </p:embeddedFont>
    <p:embeddedFont>
      <p:font typeface="Norwester"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3A6"/>
    <a:srgbClr val="2A4B82"/>
    <a:srgbClr val="795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autoAdjust="0"/>
    <p:restoredTop sz="94599" autoAdjust="0"/>
  </p:normalViewPr>
  <p:slideViewPr>
    <p:cSldViewPr>
      <p:cViewPr varScale="1">
        <p:scale>
          <a:sx n="98" d="100"/>
          <a:sy n="98" d="100"/>
        </p:scale>
        <p:origin x="224"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4.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8" name="TextBox 8"/>
          <p:cNvSpPr txBox="1"/>
          <p:nvPr/>
        </p:nvSpPr>
        <p:spPr>
          <a:xfrm>
            <a:off x="9263416" y="3477955"/>
            <a:ext cx="7774684" cy="1338990"/>
          </a:xfrm>
          <a:prstGeom prst="rect">
            <a:avLst/>
          </a:prstGeom>
        </p:spPr>
        <p:txBody>
          <a:bodyPr lIns="0" tIns="0" rIns="0" bIns="0" rtlCol="0" anchor="t">
            <a:spAutoFit/>
          </a:bodyPr>
          <a:lstStyle/>
          <a:p>
            <a:pPr algn="l">
              <a:lnSpc>
                <a:spcPts val="10088"/>
              </a:lnSpc>
            </a:pPr>
            <a:r>
              <a:rPr lang="en-US" sz="10088" b="1" dirty="0">
                <a:solidFill>
                  <a:srgbClr val="F7B4A7"/>
                </a:solidFill>
                <a:latin typeface="Clear Sans Bold"/>
                <a:ea typeface="Clear Sans Bold"/>
                <a:cs typeface="Clear Sans Bold"/>
                <a:sym typeface="Clear Sans Bold"/>
              </a:rPr>
              <a:t>AuctionNest</a:t>
            </a:r>
          </a:p>
        </p:txBody>
      </p:sp>
      <p:sp>
        <p:nvSpPr>
          <p:cNvPr id="9" name="TextBox 9"/>
          <p:cNvSpPr txBox="1"/>
          <p:nvPr/>
        </p:nvSpPr>
        <p:spPr>
          <a:xfrm>
            <a:off x="9042216" y="3354369"/>
            <a:ext cx="8217084" cy="405765"/>
          </a:xfrm>
          <a:prstGeom prst="rect">
            <a:avLst/>
          </a:prstGeom>
        </p:spPr>
        <p:txBody>
          <a:bodyPr lIns="0" tIns="0" rIns="0" bIns="0" rtlCol="0" anchor="t">
            <a:spAutoFit/>
          </a:bodyPr>
          <a:lstStyle/>
          <a:p>
            <a:pPr algn="l">
              <a:lnSpc>
                <a:spcPts val="3359"/>
              </a:lnSpc>
            </a:pPr>
            <a:endParaRPr dirty="0"/>
          </a:p>
        </p:txBody>
      </p:sp>
      <p:sp>
        <p:nvSpPr>
          <p:cNvPr id="10" name="TextBox 10"/>
          <p:cNvSpPr txBox="1"/>
          <p:nvPr/>
        </p:nvSpPr>
        <p:spPr>
          <a:xfrm>
            <a:off x="10361483" y="4563110"/>
            <a:ext cx="5207576" cy="580390"/>
          </a:xfrm>
          <a:prstGeom prst="rect">
            <a:avLst/>
          </a:prstGeom>
        </p:spPr>
        <p:txBody>
          <a:bodyPr lIns="0" tIns="0" rIns="0" bIns="0" rtlCol="0" anchor="t">
            <a:spAutoFit/>
          </a:bodyPr>
          <a:lstStyle/>
          <a:p>
            <a:pPr algn="l">
              <a:lnSpc>
                <a:spcPts val="4759"/>
              </a:lnSpc>
            </a:pPr>
            <a:r>
              <a:rPr lang="en-US" sz="3399" dirty="0">
                <a:solidFill>
                  <a:srgbClr val="94DDDE"/>
                </a:solidFill>
                <a:latin typeface="Clear Sans"/>
                <a:ea typeface="Clear Sans"/>
                <a:cs typeface="Clear Sans"/>
                <a:sym typeface="Clear Sans"/>
              </a:rPr>
              <a:t>America’s Auction House</a:t>
            </a:r>
          </a:p>
        </p:txBody>
      </p:sp>
      <p:grpSp>
        <p:nvGrpSpPr>
          <p:cNvPr id="11" name="Group 11"/>
          <p:cNvGrpSpPr/>
          <p:nvPr/>
        </p:nvGrpSpPr>
        <p:grpSpPr>
          <a:xfrm>
            <a:off x="7703449" y="7789006"/>
            <a:ext cx="9334651" cy="2281660"/>
            <a:chOff x="0" y="0"/>
            <a:chExt cx="12446201" cy="3042213"/>
          </a:xfrm>
        </p:grpSpPr>
        <p:sp>
          <p:nvSpPr>
            <p:cNvPr id="12" name="TextBox 12"/>
            <p:cNvSpPr txBox="1"/>
            <p:nvPr/>
          </p:nvSpPr>
          <p:spPr>
            <a:xfrm>
              <a:off x="0" y="1466710"/>
              <a:ext cx="12446201" cy="1575503"/>
            </a:xfrm>
            <a:prstGeom prst="rect">
              <a:avLst/>
            </a:prstGeom>
          </p:spPr>
          <p:txBody>
            <a:bodyPr lIns="0" tIns="0" rIns="0" bIns="0" rtlCol="0" anchor="t">
              <a:spAutoFit/>
            </a:bodyPr>
            <a:lstStyle/>
            <a:p>
              <a:pPr algn="just">
                <a:lnSpc>
                  <a:spcPts val="3114"/>
                </a:lnSpc>
              </a:pPr>
              <a:r>
                <a:rPr lang="en-US" sz="2708" dirty="0">
                  <a:solidFill>
                    <a:srgbClr val="FFFFFF"/>
                  </a:solidFill>
                  <a:latin typeface="Norwester"/>
                  <a:ea typeface="Norwester"/>
                  <a:cs typeface="Norwester"/>
                  <a:sym typeface="Norwester"/>
                </a:rPr>
                <a:t>SAMEER SHAIK</a:t>
              </a:r>
            </a:p>
            <a:p>
              <a:pPr algn="just">
                <a:lnSpc>
                  <a:spcPts val="3114"/>
                </a:lnSpc>
              </a:pPr>
              <a:r>
                <a:rPr lang="en-US" sz="2708" dirty="0">
                  <a:solidFill>
                    <a:srgbClr val="FFFFFF"/>
                  </a:solidFill>
                  <a:latin typeface="Norwester"/>
                  <a:ea typeface="Norwester"/>
                  <a:cs typeface="Norwester"/>
                  <a:sym typeface="Norwester"/>
                </a:rPr>
                <a:t>VIVEK KOMMAREDDY</a:t>
              </a:r>
            </a:p>
            <a:p>
              <a:pPr algn="just">
                <a:lnSpc>
                  <a:spcPts val="3114"/>
                </a:lnSpc>
              </a:pPr>
              <a:r>
                <a:rPr lang="en-US" sz="2708" dirty="0">
                  <a:solidFill>
                    <a:srgbClr val="FFFFFF"/>
                  </a:solidFill>
                  <a:latin typeface="Norwester"/>
                  <a:ea typeface="Norwester"/>
                  <a:cs typeface="Norwester"/>
                  <a:sym typeface="Norwester"/>
                </a:rPr>
                <a:t>PRAKHYA TUMMALA</a:t>
              </a:r>
            </a:p>
          </p:txBody>
        </p:sp>
        <p:sp>
          <p:nvSpPr>
            <p:cNvPr id="13" name="TextBox 13"/>
            <p:cNvSpPr txBox="1"/>
            <p:nvPr/>
          </p:nvSpPr>
          <p:spPr>
            <a:xfrm>
              <a:off x="0" y="66675"/>
              <a:ext cx="5098709" cy="1241363"/>
            </a:xfrm>
            <a:prstGeom prst="rect">
              <a:avLst/>
            </a:prstGeom>
          </p:spPr>
          <p:txBody>
            <a:bodyPr lIns="0" tIns="0" rIns="0" bIns="0" rtlCol="0" anchor="t">
              <a:spAutoFit/>
            </a:bodyPr>
            <a:lstStyle/>
            <a:p>
              <a:pPr algn="l">
                <a:lnSpc>
                  <a:spcPts val="3586"/>
                </a:lnSpc>
              </a:pPr>
              <a:r>
                <a:rPr lang="en-US" sz="3550" b="1" spc="191" dirty="0">
                  <a:solidFill>
                    <a:srgbClr val="F7B4A7"/>
                  </a:solidFill>
                  <a:latin typeface="Clear Sans Bold"/>
                  <a:ea typeface="Clear Sans Bold"/>
                  <a:cs typeface="Clear Sans Bold"/>
                  <a:sym typeface="Clear Sans Bold"/>
                </a:rPr>
                <a:t>TEAM 7 </a:t>
              </a:r>
            </a:p>
            <a:p>
              <a:pPr algn="l">
                <a:lnSpc>
                  <a:spcPts val="3586"/>
                </a:lnSpc>
              </a:pPr>
              <a:r>
                <a:rPr lang="en-US" sz="3550" b="1" spc="191" dirty="0">
                  <a:solidFill>
                    <a:srgbClr val="F7B4A7"/>
                  </a:solidFill>
                  <a:latin typeface="Clear Sans Bold"/>
                  <a:ea typeface="Clear Sans Bold"/>
                  <a:cs typeface="Clear Sans Bold"/>
                  <a:sym typeface="Clear Sans Bold"/>
                </a:rPr>
                <a:t>TRI-ALLIANCE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993C36C8-1434-96BA-3E39-C32094FB80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0EF150-D585-F3AE-083A-E92BAFF62366}"/>
              </a:ext>
            </a:extLst>
          </p:cNvPr>
          <p:cNvSpPr/>
          <p:nvPr/>
        </p:nvSpPr>
        <p:spPr>
          <a:xfrm>
            <a:off x="14782800" y="0"/>
            <a:ext cx="3560008" cy="2857500"/>
          </a:xfrm>
          <a:custGeom>
            <a:avLst/>
            <a:gdLst/>
            <a:ahLst/>
            <a:cxnLst/>
            <a:rect l="l" t="t" r="r" b="b"/>
            <a:pathLst>
              <a:path w="4524545" h="3627862">
                <a:moveTo>
                  <a:pt x="0" y="0"/>
                </a:moveTo>
                <a:lnTo>
                  <a:pt x="4524545" y="0"/>
                </a:lnTo>
                <a:lnTo>
                  <a:pt x="4524545" y="3627862"/>
                </a:lnTo>
                <a:lnTo>
                  <a:pt x="0" y="3627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a:extLst>
              <a:ext uri="{FF2B5EF4-FFF2-40B4-BE49-F238E27FC236}">
                <a16:creationId xmlns:a16="http://schemas.microsoft.com/office/drawing/2014/main" id="{549A510D-0DB9-BA50-1D29-41A6DBED315E}"/>
              </a:ext>
            </a:extLst>
          </p:cNvPr>
          <p:cNvSpPr txBox="1"/>
          <p:nvPr/>
        </p:nvSpPr>
        <p:spPr>
          <a:xfrm>
            <a:off x="2328784" y="237145"/>
            <a:ext cx="12192000" cy="859210"/>
          </a:xfrm>
          <a:prstGeom prst="rect">
            <a:avLst/>
          </a:prstGeom>
        </p:spPr>
        <p:txBody>
          <a:bodyPr wrap="square" lIns="0" tIns="0" rIns="0" bIns="0" rtlCol="0" anchor="t">
            <a:spAutoFit/>
          </a:bodyPr>
          <a:lstStyle/>
          <a:p>
            <a:pPr>
              <a:lnSpc>
                <a:spcPts val="6719"/>
              </a:lnSpc>
            </a:pPr>
            <a:r>
              <a:rPr lang="en-US" sz="6399" b="1" dirty="0">
                <a:solidFill>
                  <a:srgbClr val="31356E"/>
                </a:solidFill>
                <a:latin typeface="Clear Sans Bold"/>
                <a:ea typeface="Clear Sans Bold"/>
                <a:cs typeface="Clear Sans Bold"/>
                <a:sym typeface="Clear Sans Bold"/>
              </a:rPr>
              <a:t>USER ACCEPTANCE TEST PLAN</a:t>
            </a:r>
          </a:p>
        </p:txBody>
      </p:sp>
      <p:sp>
        <p:nvSpPr>
          <p:cNvPr id="4" name="TextBox 4">
            <a:extLst>
              <a:ext uri="{FF2B5EF4-FFF2-40B4-BE49-F238E27FC236}">
                <a16:creationId xmlns:a16="http://schemas.microsoft.com/office/drawing/2014/main" id="{B63903A3-046B-623D-559C-26D196B80A45}"/>
              </a:ext>
            </a:extLst>
          </p:cNvPr>
          <p:cNvSpPr txBox="1"/>
          <p:nvPr/>
        </p:nvSpPr>
        <p:spPr>
          <a:xfrm>
            <a:off x="381000" y="1099621"/>
            <a:ext cx="16383000" cy="8371523"/>
          </a:xfrm>
          <a:prstGeom prst="rect">
            <a:avLst/>
          </a:prstGeom>
        </p:spPr>
        <p:txBody>
          <a:bodyPr wrap="square" lIns="0" tIns="0" rIns="0" bIns="0" rtlCol="0" anchor="t">
            <a:spAutoFit/>
          </a:bodyPr>
          <a:lstStyle/>
          <a:p>
            <a:r>
              <a:rPr lang="en-US" sz="3200" b="1" dirty="0">
                <a:solidFill>
                  <a:srgbClr val="2A4B82"/>
                </a:solidFill>
              </a:rPr>
              <a:t>Objective: </a:t>
            </a:r>
            <a:r>
              <a:rPr lang="en-US" sz="2800" b="1" dirty="0">
                <a:solidFill>
                  <a:srgbClr val="2A4B82"/>
                </a:solidFill>
              </a:rPr>
              <a:t>Ensure </a:t>
            </a:r>
            <a:r>
              <a:rPr lang="en-US" sz="2800" b="1" i="1" dirty="0">
                <a:solidFill>
                  <a:srgbClr val="2A4B82"/>
                </a:solidFill>
              </a:rPr>
              <a:t>AuctionNest</a:t>
            </a:r>
            <a:r>
              <a:rPr lang="en-US" sz="2800" b="1" dirty="0">
                <a:solidFill>
                  <a:srgbClr val="2A4B82"/>
                </a:solidFill>
              </a:rPr>
              <a:t> meets end-user expectations, confirming it works effectively in </a:t>
            </a:r>
          </a:p>
          <a:p>
            <a:r>
              <a:rPr lang="en-US" sz="2800" b="1" dirty="0">
                <a:solidFill>
                  <a:srgbClr val="2A4B82"/>
                </a:solidFill>
              </a:rPr>
              <a:t>real-world auction scenarios.</a:t>
            </a:r>
          </a:p>
          <a:p>
            <a:endParaRPr lang="en-US" sz="2800" b="1" dirty="0">
              <a:solidFill>
                <a:srgbClr val="2A4B82"/>
              </a:solidFill>
            </a:endParaRPr>
          </a:p>
          <a:p>
            <a:r>
              <a:rPr lang="en-US" sz="3200" b="1" dirty="0">
                <a:solidFill>
                  <a:srgbClr val="2A4B82"/>
                </a:solidFill>
              </a:rPr>
              <a:t>Key Test Scenarios:</a:t>
            </a:r>
          </a:p>
          <a:p>
            <a:pPr marL="457200" indent="-457200">
              <a:buFont typeface="Arial" panose="020B0604020202020204" pitchFamily="34" charset="0"/>
              <a:buChar char="•"/>
            </a:pPr>
            <a:r>
              <a:rPr lang="en-US" sz="2800" b="1" dirty="0">
                <a:solidFill>
                  <a:srgbClr val="2A4B82"/>
                </a:solidFill>
              </a:rPr>
              <a:t>End-User Testing</a:t>
            </a:r>
          </a:p>
          <a:p>
            <a:pPr marL="914400" lvl="1" indent="-457200">
              <a:buFont typeface="Arial" panose="020B0604020202020204" pitchFamily="34" charset="0"/>
              <a:buChar char="•"/>
            </a:pPr>
            <a:r>
              <a:rPr lang="en-US" sz="2800" b="1" dirty="0">
                <a:solidFill>
                  <a:srgbClr val="2A4B82"/>
                </a:solidFill>
              </a:rPr>
              <a:t>Goal: Validate functionality and usability from an end-user perspective.</a:t>
            </a:r>
          </a:p>
          <a:p>
            <a:pPr marL="914400" lvl="1" indent="-457200">
              <a:buFont typeface="Arial" panose="020B0604020202020204" pitchFamily="34" charset="0"/>
              <a:buChar char="•"/>
            </a:pPr>
            <a:r>
              <a:rPr lang="en-US" sz="2800" b="1" dirty="0">
                <a:solidFill>
                  <a:srgbClr val="2A4B82"/>
                </a:solidFill>
              </a:rPr>
              <a:t>Steps: Real users (sellers, buyers, and bidders) create accounts, list items, place bids, and complete transactions. Gather feedback on ease of use, navigation, and satisfaction.</a:t>
            </a:r>
          </a:p>
          <a:p>
            <a:pPr marL="914400" lvl="1" indent="-457200">
              <a:buFont typeface="Arial" panose="020B0604020202020204" pitchFamily="34" charset="0"/>
              <a:buChar char="•"/>
            </a:pPr>
            <a:r>
              <a:rPr lang="en-US" sz="2800" b="1" dirty="0">
                <a:solidFill>
                  <a:srgbClr val="2A4B82"/>
                </a:solidFill>
              </a:rPr>
              <a:t>Expected Outcome: Users find the platform intuitive and functional, with a seamless auction experience.</a:t>
            </a:r>
          </a:p>
          <a:p>
            <a:pPr marL="457200" indent="-457200">
              <a:buFont typeface="Arial" panose="020B0604020202020204" pitchFamily="34" charset="0"/>
              <a:buChar char="•"/>
            </a:pPr>
            <a:r>
              <a:rPr lang="en-US" sz="2800" b="1" dirty="0">
                <a:solidFill>
                  <a:srgbClr val="2A4B82"/>
                </a:solidFill>
              </a:rPr>
              <a:t>Scenario-Based Testing</a:t>
            </a:r>
          </a:p>
          <a:p>
            <a:pPr marL="914400" lvl="1" indent="-457200">
              <a:buFont typeface="Arial" panose="020B0604020202020204" pitchFamily="34" charset="0"/>
              <a:buChar char="•"/>
            </a:pPr>
            <a:r>
              <a:rPr lang="en-US" sz="2800" b="1" dirty="0">
                <a:solidFill>
                  <a:srgbClr val="2A4B82"/>
                </a:solidFill>
              </a:rPr>
              <a:t>Goal: Test typical user journeys such as listing items, bidding, and handling notifications.</a:t>
            </a:r>
          </a:p>
          <a:p>
            <a:pPr marL="914400" lvl="1" indent="-457200">
              <a:buFont typeface="Arial" panose="020B0604020202020204" pitchFamily="34" charset="0"/>
              <a:buChar char="•"/>
            </a:pPr>
            <a:r>
              <a:rPr lang="en-US" sz="2800" b="1" dirty="0">
                <a:solidFill>
                  <a:srgbClr val="2A4B82"/>
                </a:solidFill>
              </a:rPr>
              <a:t>Steps: Users modify listings, place bids, and receive alerts. Evaluate the relevance of notifications and system response.</a:t>
            </a:r>
          </a:p>
          <a:p>
            <a:pPr marL="914400" lvl="1" indent="-457200">
              <a:buFont typeface="Arial" panose="020B0604020202020204" pitchFamily="34" charset="0"/>
              <a:buChar char="•"/>
            </a:pPr>
            <a:r>
              <a:rPr lang="en-US" sz="2800" b="1" dirty="0">
                <a:solidFill>
                  <a:srgbClr val="2A4B82"/>
                </a:solidFill>
              </a:rPr>
              <a:t>Expected Outcome: Scenarios are completed smoothly, with accurate, real-time updates.</a:t>
            </a:r>
          </a:p>
          <a:p>
            <a:pPr marL="914400" lvl="1" indent="-457200">
              <a:buFont typeface="Arial" panose="020B0604020202020204" pitchFamily="34" charset="0"/>
              <a:buChar char="•"/>
            </a:pPr>
            <a:endParaRPr lang="en-US" sz="2800" b="1" dirty="0">
              <a:solidFill>
                <a:srgbClr val="2A4B82"/>
              </a:solidFill>
            </a:endParaRPr>
          </a:p>
          <a:p>
            <a:r>
              <a:rPr lang="en-US" sz="3200" b="1" dirty="0">
                <a:solidFill>
                  <a:srgbClr val="2A4B82"/>
                </a:solidFill>
              </a:rPr>
              <a:t>Testing Approach:</a:t>
            </a:r>
          </a:p>
          <a:p>
            <a:r>
              <a:rPr lang="en-US" sz="2800" b="1" dirty="0">
                <a:solidFill>
                  <a:srgbClr val="2A4B82"/>
                </a:solidFill>
              </a:rPr>
              <a:t>Tools: User interviews, feedback forms, and analytics.</a:t>
            </a:r>
          </a:p>
          <a:p>
            <a:r>
              <a:rPr lang="en-US" sz="2800" b="1" dirty="0">
                <a:solidFill>
                  <a:srgbClr val="2A4B82"/>
                </a:solidFill>
              </a:rPr>
              <a:t>Methodology: Iterative testing, integrating user feedback to refine features.</a:t>
            </a:r>
          </a:p>
          <a:p>
            <a:r>
              <a:rPr lang="en-US" sz="2800" b="1" dirty="0">
                <a:solidFill>
                  <a:srgbClr val="2A4B82"/>
                </a:solidFill>
              </a:rPr>
              <a:t>Evaluation Metrics: User satisfaction, task completion rate, time on task, error rate</a:t>
            </a:r>
          </a:p>
        </p:txBody>
      </p:sp>
      <p:sp>
        <p:nvSpPr>
          <p:cNvPr id="5" name="Freeform 2">
            <a:extLst>
              <a:ext uri="{FF2B5EF4-FFF2-40B4-BE49-F238E27FC236}">
                <a16:creationId xmlns:a16="http://schemas.microsoft.com/office/drawing/2014/main" id="{1D77EBCD-CF8C-416E-0C9B-18BDA68B504C}"/>
              </a:ext>
            </a:extLst>
          </p:cNvPr>
          <p:cNvSpPr/>
          <p:nvPr/>
        </p:nvSpPr>
        <p:spPr>
          <a:xfrm flipH="1">
            <a:off x="14520784" y="8399470"/>
            <a:ext cx="2901314" cy="1782989"/>
          </a:xfrm>
          <a:custGeom>
            <a:avLst/>
            <a:gdLst/>
            <a:ahLst/>
            <a:cxnLst/>
            <a:rect l="l" t="t" r="r" b="b"/>
            <a:pathLst>
              <a:path w="2901314" h="1782989">
                <a:moveTo>
                  <a:pt x="2901314" y="0"/>
                </a:moveTo>
                <a:lnTo>
                  <a:pt x="0" y="0"/>
                </a:lnTo>
                <a:lnTo>
                  <a:pt x="0" y="1782989"/>
                </a:lnTo>
                <a:lnTo>
                  <a:pt x="2901314" y="1782989"/>
                </a:lnTo>
                <a:lnTo>
                  <a:pt x="290131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Tree>
    <p:extLst>
      <p:ext uri="{BB962C8B-B14F-4D97-AF65-F5344CB8AC3E}">
        <p14:creationId xmlns:p14="http://schemas.microsoft.com/office/powerpoint/2010/main" val="226935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a:extLst>
            <a:ext uri="{FF2B5EF4-FFF2-40B4-BE49-F238E27FC236}">
              <a16:creationId xmlns:a16="http://schemas.microsoft.com/office/drawing/2014/main" id="{098C96E1-5036-DAC4-2B6E-CC07946347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C68A2-FC0E-23CE-FCD7-3FBA746D466B}"/>
              </a:ext>
            </a:extLst>
          </p:cNvPr>
          <p:cNvSpPr/>
          <p:nvPr/>
        </p:nvSpPr>
        <p:spPr>
          <a:xfrm flipH="1">
            <a:off x="6465076" y="8156930"/>
            <a:ext cx="2901314" cy="1782989"/>
          </a:xfrm>
          <a:custGeom>
            <a:avLst/>
            <a:gdLst/>
            <a:ahLst/>
            <a:cxnLst/>
            <a:rect l="l" t="t" r="r" b="b"/>
            <a:pathLst>
              <a:path w="2901314" h="1782989">
                <a:moveTo>
                  <a:pt x="2901314" y="0"/>
                </a:moveTo>
                <a:lnTo>
                  <a:pt x="0" y="0"/>
                </a:lnTo>
                <a:lnTo>
                  <a:pt x="0" y="1782989"/>
                </a:lnTo>
                <a:lnTo>
                  <a:pt x="2901314" y="1782989"/>
                </a:lnTo>
                <a:lnTo>
                  <a:pt x="290131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434EBFC5-CDBE-78F1-F58D-416C3542D663}"/>
              </a:ext>
            </a:extLst>
          </p:cNvPr>
          <p:cNvSpPr/>
          <p:nvPr/>
        </p:nvSpPr>
        <p:spPr>
          <a:xfrm>
            <a:off x="-373262" y="7882519"/>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7F321B23-05B6-B416-318C-00D92FE51AD0}"/>
              </a:ext>
            </a:extLst>
          </p:cNvPr>
          <p:cNvSpPr/>
          <p:nvPr/>
        </p:nvSpPr>
        <p:spPr>
          <a:xfrm rot="653409">
            <a:off x="13780106" y="5818859"/>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TextBox 5">
            <a:extLst>
              <a:ext uri="{FF2B5EF4-FFF2-40B4-BE49-F238E27FC236}">
                <a16:creationId xmlns:a16="http://schemas.microsoft.com/office/drawing/2014/main" id="{BB8D7452-9F87-A965-B3D6-A6E4D5DB2737}"/>
              </a:ext>
            </a:extLst>
          </p:cNvPr>
          <p:cNvSpPr txBox="1"/>
          <p:nvPr/>
        </p:nvSpPr>
        <p:spPr>
          <a:xfrm>
            <a:off x="3352800" y="347081"/>
            <a:ext cx="10540141" cy="859210"/>
          </a:xfrm>
          <a:prstGeom prst="rect">
            <a:avLst/>
          </a:prstGeom>
        </p:spPr>
        <p:txBody>
          <a:bodyPr wrap="square" lIns="0" tIns="0" rIns="0" bIns="0" rtlCol="0" anchor="t">
            <a:spAutoFit/>
          </a:bodyPr>
          <a:lstStyle/>
          <a:p>
            <a:pPr algn="ctr">
              <a:lnSpc>
                <a:spcPts val="6719"/>
              </a:lnSpc>
              <a:spcBef>
                <a:spcPct val="0"/>
              </a:spcBef>
            </a:pPr>
            <a:r>
              <a:rPr lang="en-US" sz="6399" b="1" dirty="0">
                <a:solidFill>
                  <a:srgbClr val="2B4B82"/>
                </a:solidFill>
                <a:latin typeface="Clear Sans Bold"/>
                <a:ea typeface="Clear Sans Bold"/>
                <a:cs typeface="Clear Sans Bold"/>
                <a:sym typeface="Clear Sans Bold"/>
              </a:rPr>
              <a:t>Who Did What- Team Roles</a:t>
            </a:r>
          </a:p>
        </p:txBody>
      </p:sp>
      <p:sp>
        <p:nvSpPr>
          <p:cNvPr id="6" name="TextBox 6">
            <a:extLst>
              <a:ext uri="{FF2B5EF4-FFF2-40B4-BE49-F238E27FC236}">
                <a16:creationId xmlns:a16="http://schemas.microsoft.com/office/drawing/2014/main" id="{3E21CDB1-F694-3B1C-B94F-E4C64ADAB92B}"/>
              </a:ext>
            </a:extLst>
          </p:cNvPr>
          <p:cNvSpPr txBox="1"/>
          <p:nvPr/>
        </p:nvSpPr>
        <p:spPr>
          <a:xfrm>
            <a:off x="2818401" y="1828783"/>
            <a:ext cx="12004875" cy="6610384"/>
          </a:xfrm>
          <a:prstGeom prst="rect">
            <a:avLst/>
          </a:prstGeom>
        </p:spPr>
        <p:txBody>
          <a:bodyPr lIns="0" tIns="0" rIns="0" bIns="0" rtlCol="0" anchor="t">
            <a:spAutoFit/>
          </a:bodyPr>
          <a:lstStyle/>
          <a:p>
            <a:pPr marL="594783" lvl="1" indent="-297392" algn="l">
              <a:lnSpc>
                <a:spcPts val="3498"/>
              </a:lnSpc>
              <a:buFont typeface="Arial"/>
              <a:buChar char="•"/>
            </a:pPr>
            <a:r>
              <a:rPr lang="en-US" sz="2754" b="1" dirty="0">
                <a:solidFill>
                  <a:srgbClr val="2B4B82"/>
                </a:solidFill>
                <a:latin typeface="Clear Sans Bold"/>
                <a:ea typeface="Clear Sans Bold"/>
                <a:cs typeface="Clear Sans Bold"/>
                <a:sym typeface="Clear Sans Bold"/>
              </a:rPr>
              <a:t>Sameer Shaik: Focused on defining the system architecture and documenting the design of user authentication and verification processes in the Software Requirements Specification (SRS) document, ensuring alignment with functional requirements. </a:t>
            </a:r>
          </a:p>
          <a:p>
            <a:pPr algn="l">
              <a:lnSpc>
                <a:spcPts val="3498"/>
              </a:lnSpc>
            </a:pPr>
            <a:endParaRPr lang="en-US" sz="2754" b="1" dirty="0">
              <a:solidFill>
                <a:srgbClr val="2B4B82"/>
              </a:solidFill>
              <a:latin typeface="Clear Sans Bold"/>
              <a:ea typeface="Clear Sans Bold"/>
              <a:cs typeface="Clear Sans Bold"/>
              <a:sym typeface="Clear Sans Bold"/>
            </a:endParaRPr>
          </a:p>
          <a:p>
            <a:pPr marL="594783" lvl="1" indent="-297392" algn="l">
              <a:lnSpc>
                <a:spcPts val="3498"/>
              </a:lnSpc>
              <a:buFont typeface="Arial"/>
              <a:buChar char="•"/>
            </a:pPr>
            <a:r>
              <a:rPr lang="en-US" sz="2754" b="1" dirty="0">
                <a:solidFill>
                  <a:srgbClr val="2B4B82"/>
                </a:solidFill>
                <a:latin typeface="Clear Sans Bold"/>
                <a:ea typeface="Clear Sans Bold"/>
                <a:cs typeface="Clear Sans Bold"/>
                <a:sym typeface="Clear Sans Bold"/>
              </a:rPr>
              <a:t>Prakhya Tummala: Led the development of detailed use cases for custom auction listings and real-time bidding features, contributing to the integration of user ratings and reviews within the SRS to enhance marketplace trust.</a:t>
            </a:r>
          </a:p>
          <a:p>
            <a:pPr algn="l">
              <a:lnSpc>
                <a:spcPts val="3498"/>
              </a:lnSpc>
            </a:pPr>
            <a:endParaRPr lang="en-US" sz="2754" b="1" dirty="0">
              <a:solidFill>
                <a:srgbClr val="2B4B82"/>
              </a:solidFill>
              <a:latin typeface="Clear Sans Bold"/>
              <a:ea typeface="Clear Sans Bold"/>
              <a:cs typeface="Clear Sans Bold"/>
              <a:sym typeface="Clear Sans Bold"/>
            </a:endParaRPr>
          </a:p>
          <a:p>
            <a:pPr marL="594783" lvl="1" indent="-297392" algn="l">
              <a:lnSpc>
                <a:spcPts val="3498"/>
              </a:lnSpc>
              <a:buFont typeface="Arial"/>
              <a:buChar char="•"/>
            </a:pPr>
            <a:r>
              <a:rPr lang="en-US" sz="2754" b="1" dirty="0">
                <a:solidFill>
                  <a:srgbClr val="2B4B82"/>
                </a:solidFill>
                <a:latin typeface="Clear Sans Bold"/>
                <a:ea typeface="Clear Sans Bold"/>
                <a:cs typeface="Clear Sans Bold"/>
                <a:sym typeface="Clear Sans Bold"/>
              </a:rPr>
              <a:t>Vivek Kommareddy: Handled the secure payment processing and multi-device synchronization requirements in the SRS, ensuring that the specification supported a seamless user experience across all platforms and devices.</a:t>
            </a:r>
          </a:p>
          <a:p>
            <a:pPr algn="l">
              <a:lnSpc>
                <a:spcPts val="3498"/>
              </a:lnSpc>
            </a:pPr>
            <a:endParaRPr lang="en-US" sz="2754" b="1" dirty="0">
              <a:solidFill>
                <a:srgbClr val="2B4B82"/>
              </a:solidFill>
              <a:latin typeface="Clear Sans Bold"/>
              <a:ea typeface="Clear Sans Bold"/>
              <a:cs typeface="Clear Sans Bold"/>
              <a:sym typeface="Clear Sans Bold"/>
            </a:endParaRPr>
          </a:p>
        </p:txBody>
      </p:sp>
    </p:spTree>
    <p:extLst>
      <p:ext uri="{BB962C8B-B14F-4D97-AF65-F5344CB8AC3E}">
        <p14:creationId xmlns:p14="http://schemas.microsoft.com/office/powerpoint/2010/main" val="3021949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a:extLst>
            <a:ext uri="{FF2B5EF4-FFF2-40B4-BE49-F238E27FC236}">
              <a16:creationId xmlns:a16="http://schemas.microsoft.com/office/drawing/2014/main" id="{D1C31EBF-7D8A-603D-329C-1EC5DCB74E1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1DDDDD7-254C-8ADF-8824-9B7989A975EE}"/>
              </a:ext>
            </a:extLst>
          </p:cNvPr>
          <p:cNvSpPr/>
          <p:nvPr/>
        </p:nvSpPr>
        <p:spPr>
          <a:xfrm>
            <a:off x="15392400" y="6819900"/>
            <a:ext cx="2997098" cy="3577046"/>
          </a:xfrm>
          <a:custGeom>
            <a:avLst/>
            <a:gdLst/>
            <a:ahLst/>
            <a:cxnLst/>
            <a:rect l="l" t="t" r="r" b="b"/>
            <a:pathLst>
              <a:path w="3530498" h="4114800">
                <a:moveTo>
                  <a:pt x="0" y="0"/>
                </a:moveTo>
                <a:lnTo>
                  <a:pt x="3530498" y="0"/>
                </a:lnTo>
                <a:lnTo>
                  <a:pt x="35304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751F4DB2-D0A8-E103-44AC-D35F7A59A4B8}"/>
              </a:ext>
            </a:extLst>
          </p:cNvPr>
          <p:cNvSpPr/>
          <p:nvPr/>
        </p:nvSpPr>
        <p:spPr>
          <a:xfrm>
            <a:off x="14173200" y="-29117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a:extLst>
              <a:ext uri="{FF2B5EF4-FFF2-40B4-BE49-F238E27FC236}">
                <a16:creationId xmlns:a16="http://schemas.microsoft.com/office/drawing/2014/main" id="{AA77FC80-3692-484F-2FE5-1F8E9CF3BB19}"/>
              </a:ext>
            </a:extLst>
          </p:cNvPr>
          <p:cNvSpPr txBox="1"/>
          <p:nvPr/>
        </p:nvSpPr>
        <p:spPr>
          <a:xfrm>
            <a:off x="1060269" y="1638300"/>
            <a:ext cx="8229600" cy="782265"/>
          </a:xfrm>
          <a:prstGeom prst="rect">
            <a:avLst/>
          </a:prstGeom>
        </p:spPr>
        <p:txBody>
          <a:bodyPr wrap="square" lIns="0" tIns="0" rIns="0" bIns="0" rtlCol="0" anchor="t">
            <a:spAutoFit/>
          </a:bodyPr>
          <a:lstStyle/>
          <a:p>
            <a:pPr>
              <a:lnSpc>
                <a:spcPts val="6145"/>
              </a:lnSpc>
            </a:pPr>
            <a:r>
              <a:rPr lang="en-US" sz="5853" b="1" dirty="0">
                <a:solidFill>
                  <a:srgbClr val="2B4B82"/>
                </a:solidFill>
                <a:latin typeface="Clear Sans Bold"/>
                <a:ea typeface="Clear Sans Bold"/>
                <a:cs typeface="Clear Sans Bold"/>
                <a:sym typeface="Clear Sans Bold"/>
              </a:rPr>
              <a:t>AuctionNest –Insights </a:t>
            </a:r>
          </a:p>
        </p:txBody>
      </p:sp>
      <p:sp>
        <p:nvSpPr>
          <p:cNvPr id="11" name="TextBox 10">
            <a:extLst>
              <a:ext uri="{FF2B5EF4-FFF2-40B4-BE49-F238E27FC236}">
                <a16:creationId xmlns:a16="http://schemas.microsoft.com/office/drawing/2014/main" id="{E9134510-1741-BA60-013A-4780A575E3CE}"/>
              </a:ext>
            </a:extLst>
          </p:cNvPr>
          <p:cNvSpPr txBox="1"/>
          <p:nvPr/>
        </p:nvSpPr>
        <p:spPr>
          <a:xfrm>
            <a:off x="1060269" y="2705100"/>
            <a:ext cx="12573000" cy="5693866"/>
          </a:xfrm>
          <a:prstGeom prst="rect">
            <a:avLst/>
          </a:prstGeom>
          <a:noFill/>
        </p:spPr>
        <p:txBody>
          <a:bodyPr wrap="square" rtlCol="0">
            <a:spAutoFit/>
          </a:bodyPr>
          <a:lstStyle/>
          <a:p>
            <a:r>
              <a:rPr lang="en-US" sz="2800" b="1" dirty="0"/>
              <a:t>AuctionNest Test Planning Insights:</a:t>
            </a:r>
          </a:p>
          <a:p>
            <a:pPr>
              <a:buFont typeface="+mj-lt"/>
              <a:buAutoNum type="arabicPeriod"/>
            </a:pPr>
            <a:r>
              <a:rPr lang="en-US" sz="2800" b="1" dirty="0"/>
              <a:t>Comprehensive Test Planning</a:t>
            </a:r>
            <a:r>
              <a:rPr lang="en-US" sz="2800" dirty="0"/>
              <a:t>: Crucial for identifying potential issues early, ensuring full coverage of auction functionalities, and optimizing resources to maintain a smooth user experience.</a:t>
            </a:r>
          </a:p>
          <a:p>
            <a:pPr>
              <a:buFont typeface="+mj-lt"/>
              <a:buAutoNum type="arabicPeriod"/>
            </a:pPr>
            <a:r>
              <a:rPr lang="en-US" sz="2800" b="1" dirty="0"/>
              <a:t>Feedback Integration</a:t>
            </a:r>
            <a:r>
              <a:rPr lang="en-US" sz="2800" dirty="0"/>
              <a:t>: User feedback during testing phases is key to refining </a:t>
            </a:r>
            <a:r>
              <a:rPr lang="en-US" sz="2800" dirty="0" err="1"/>
              <a:t>AuctionNest’s</a:t>
            </a:r>
            <a:r>
              <a:rPr lang="en-US" sz="2800" dirty="0"/>
              <a:t> features, improving functionality, and enhancing overall user satisfaction.</a:t>
            </a:r>
          </a:p>
          <a:p>
            <a:pPr>
              <a:buFont typeface="+mj-lt"/>
              <a:buAutoNum type="arabicPeriod"/>
            </a:pPr>
            <a:r>
              <a:rPr lang="en-US" sz="2800" b="1" dirty="0"/>
              <a:t>Efficiency Improvement</a:t>
            </a:r>
            <a:r>
              <a:rPr lang="en-US" sz="2800" dirty="0"/>
              <a:t>: Thorough planning reduces testing time and costs, streamlining the development process and boosting the overall project efficiency for AuctionNest.</a:t>
            </a:r>
          </a:p>
          <a:p>
            <a:pPr>
              <a:buFont typeface="+mj-lt"/>
              <a:buAutoNum type="arabicPeriod"/>
            </a:pPr>
            <a:r>
              <a:rPr lang="en-US" sz="2800" b="1" dirty="0"/>
              <a:t>User-Centric Focus</a:t>
            </a:r>
            <a:r>
              <a:rPr lang="en-US" sz="2800" dirty="0"/>
              <a:t>: Prioritizing user feedback guarantees that AuctionNest meets real-world auction needs and expectations, increasing market readiness and user appeal.</a:t>
            </a:r>
          </a:p>
        </p:txBody>
      </p:sp>
    </p:spTree>
    <p:extLst>
      <p:ext uri="{BB962C8B-B14F-4D97-AF65-F5344CB8AC3E}">
        <p14:creationId xmlns:p14="http://schemas.microsoft.com/office/powerpoint/2010/main" val="39006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249037" y="705539"/>
            <a:ext cx="16691479" cy="1585917"/>
            <a:chOff x="0" y="0"/>
            <a:chExt cx="22255306" cy="2114556"/>
          </a:xfrm>
        </p:grpSpPr>
        <p:sp>
          <p:nvSpPr>
            <p:cNvPr id="3" name="TextBox 3"/>
            <p:cNvSpPr txBox="1"/>
            <p:nvPr/>
          </p:nvSpPr>
          <p:spPr>
            <a:xfrm>
              <a:off x="0" y="85725"/>
              <a:ext cx="22255306" cy="1134437"/>
            </a:xfrm>
            <a:prstGeom prst="rect">
              <a:avLst/>
            </a:prstGeom>
          </p:spPr>
          <p:txBody>
            <a:bodyPr lIns="0" tIns="0" rIns="0" bIns="0" rtlCol="0" anchor="t">
              <a:spAutoFit/>
            </a:bodyPr>
            <a:lstStyle/>
            <a:p>
              <a:pPr algn="l">
                <a:lnSpc>
                  <a:spcPts val="6339"/>
                </a:lnSpc>
              </a:pPr>
              <a:r>
                <a:rPr lang="en-US" sz="6037" b="1" dirty="0">
                  <a:solidFill>
                    <a:srgbClr val="31356E"/>
                  </a:solidFill>
                  <a:latin typeface="Clear Sans Bold"/>
                  <a:ea typeface="Clear Sans Bold"/>
                  <a:cs typeface="Clear Sans Bold"/>
                  <a:sym typeface="Clear Sans Bold"/>
                </a:rPr>
                <a:t>Challenges we had for assignments 1.1&amp;1.2</a:t>
              </a:r>
            </a:p>
          </p:txBody>
        </p:sp>
        <p:sp>
          <p:nvSpPr>
            <p:cNvPr id="4" name="TextBox 4"/>
            <p:cNvSpPr txBox="1"/>
            <p:nvPr/>
          </p:nvSpPr>
          <p:spPr>
            <a:xfrm>
              <a:off x="0" y="1610048"/>
              <a:ext cx="17269676" cy="504508"/>
            </a:xfrm>
            <a:prstGeom prst="rect">
              <a:avLst/>
            </a:prstGeom>
          </p:spPr>
          <p:txBody>
            <a:bodyPr lIns="0" tIns="0" rIns="0" bIns="0" rtlCol="0" anchor="t">
              <a:spAutoFit/>
            </a:bodyPr>
            <a:lstStyle/>
            <a:p>
              <a:pPr algn="l">
                <a:lnSpc>
                  <a:spcPts val="3294"/>
                </a:lnSpc>
              </a:pPr>
              <a:endParaRPr dirty="0"/>
            </a:p>
          </p:txBody>
        </p:sp>
      </p:grpSp>
      <p:sp>
        <p:nvSpPr>
          <p:cNvPr id="5" name="TextBox 5"/>
          <p:cNvSpPr txBox="1"/>
          <p:nvPr/>
        </p:nvSpPr>
        <p:spPr>
          <a:xfrm>
            <a:off x="1594003" y="2137492"/>
            <a:ext cx="15099994" cy="5973916"/>
          </a:xfrm>
          <a:prstGeom prst="rect">
            <a:avLst/>
          </a:prstGeom>
        </p:spPr>
        <p:txBody>
          <a:bodyPr lIns="0" tIns="0" rIns="0" bIns="0" rtlCol="0" anchor="t">
            <a:spAutoFit/>
          </a:bodyPr>
          <a:lstStyle/>
          <a:p>
            <a:pPr marL="525507" lvl="1" indent="-262753" algn="l">
              <a:lnSpc>
                <a:spcPts val="3407"/>
              </a:lnSpc>
              <a:buFont typeface="Arial"/>
              <a:buChar char="•"/>
            </a:pPr>
            <a:r>
              <a:rPr lang="en-US" sz="2434" b="1" dirty="0">
                <a:solidFill>
                  <a:srgbClr val="31356E"/>
                </a:solidFill>
                <a:latin typeface="Canva Sans Bold"/>
                <a:ea typeface="Canva Sans Bold"/>
                <a:cs typeface="Canva Sans Bold"/>
                <a:sym typeface="Canva Sans Bold"/>
              </a:rPr>
              <a:t>Clarity of Scope Document: Ensuring the scope document is unambiguous proved challenging. Defining precise project boundaries and objectives led to misunderstandings among stakeholders, impacting project alignment and expectations.</a:t>
            </a:r>
          </a:p>
          <a:p>
            <a:pPr algn="l">
              <a:lnSpc>
                <a:spcPts val="3407"/>
              </a:lnSpc>
            </a:pPr>
            <a:endParaRPr lang="en-US" sz="2434" b="1" dirty="0">
              <a:solidFill>
                <a:srgbClr val="31356E"/>
              </a:solidFill>
              <a:latin typeface="Canva Sans Bold"/>
              <a:ea typeface="Canva Sans Bold"/>
              <a:cs typeface="Canva Sans Bold"/>
              <a:sym typeface="Canva Sans Bold"/>
            </a:endParaRPr>
          </a:p>
          <a:p>
            <a:pPr marL="525507" lvl="1" indent="-262753" algn="l">
              <a:lnSpc>
                <a:spcPts val="3407"/>
              </a:lnSpc>
              <a:buFont typeface="Arial"/>
              <a:buChar char="•"/>
            </a:pPr>
            <a:r>
              <a:rPr lang="en-US" sz="2434" b="1" dirty="0">
                <a:solidFill>
                  <a:srgbClr val="31356E"/>
                </a:solidFill>
                <a:latin typeface="Canva Sans Bold"/>
                <a:ea typeface="Canva Sans Bold"/>
                <a:cs typeface="Canva Sans Bold"/>
                <a:sym typeface="Canva Sans Bold"/>
              </a:rPr>
              <a:t>Evolving Requirements: Managing requirements creep during the software development lifecycle was a significant challenge. Changing business needs and evolving customer expectations necessitated frequent revisions of the Software Requirements Specification (SRS), which strained project timelines and resources.</a:t>
            </a:r>
          </a:p>
          <a:p>
            <a:pPr algn="l">
              <a:lnSpc>
                <a:spcPts val="3407"/>
              </a:lnSpc>
            </a:pPr>
            <a:endParaRPr lang="en-US" sz="2434" b="1" dirty="0">
              <a:solidFill>
                <a:srgbClr val="31356E"/>
              </a:solidFill>
              <a:latin typeface="Canva Sans Bold"/>
              <a:ea typeface="Canva Sans Bold"/>
              <a:cs typeface="Canva Sans Bold"/>
              <a:sym typeface="Canva Sans Bold"/>
            </a:endParaRPr>
          </a:p>
          <a:p>
            <a:pPr marL="525507" lvl="1" indent="-262753" algn="l">
              <a:lnSpc>
                <a:spcPts val="3407"/>
              </a:lnSpc>
              <a:buFont typeface="Arial"/>
              <a:buChar char="•"/>
            </a:pPr>
            <a:r>
              <a:rPr lang="en-US" sz="2434" b="1" dirty="0">
                <a:solidFill>
                  <a:srgbClr val="31356E"/>
                </a:solidFill>
                <a:latin typeface="Canva Sans Bold"/>
                <a:ea typeface="Canva Sans Bold"/>
                <a:cs typeface="Canva Sans Bold"/>
                <a:sym typeface="Canva Sans Bold"/>
              </a:rPr>
              <a:t>Integration of Components: Coordinating the integration of various system components, such as user authentication, real-time bidding, and secure payment processing, posed difficulties. Ensuring compatibility and seamless interaction between these modules required careful design and extensive testing to avoid integration pitfalls and ensure a cohesive user experience.</a:t>
            </a:r>
          </a:p>
          <a:p>
            <a:pPr algn="l">
              <a:lnSpc>
                <a:spcPts val="3407"/>
              </a:lnSpc>
            </a:pPr>
            <a:endParaRPr lang="en-US" sz="2434" b="1" dirty="0">
              <a:solidFill>
                <a:srgbClr val="31356E"/>
              </a:solidFill>
              <a:latin typeface="Canva Sans Bold"/>
              <a:ea typeface="Canva Sans Bold"/>
              <a:cs typeface="Canva Sans Bold"/>
              <a:sym typeface="Canva Sans Bold"/>
            </a:endParaRPr>
          </a:p>
        </p:txBody>
      </p:sp>
      <p:sp>
        <p:nvSpPr>
          <p:cNvPr id="6" name="Freeform 6"/>
          <p:cNvSpPr/>
          <p:nvPr/>
        </p:nvSpPr>
        <p:spPr>
          <a:xfrm>
            <a:off x="14542215" y="7474632"/>
            <a:ext cx="2949168" cy="2473614"/>
          </a:xfrm>
          <a:custGeom>
            <a:avLst/>
            <a:gdLst/>
            <a:ahLst/>
            <a:cxnLst/>
            <a:rect l="l" t="t" r="r" b="b"/>
            <a:pathLst>
              <a:path w="2949168" h="2473614">
                <a:moveTo>
                  <a:pt x="0" y="0"/>
                </a:moveTo>
                <a:lnTo>
                  <a:pt x="2949168" y="0"/>
                </a:lnTo>
                <a:lnTo>
                  <a:pt x="2949168" y="2473615"/>
                </a:lnTo>
                <a:lnTo>
                  <a:pt x="0" y="2473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2816673"/>
            <a:ext cx="9319119" cy="5970270"/>
          </a:xfrm>
          <a:prstGeom prst="rect">
            <a:avLst/>
          </a:prstGeom>
        </p:spPr>
        <p:txBody>
          <a:bodyPr lIns="0" tIns="0" rIns="0" bIns="0" rtlCol="0" anchor="t">
            <a:spAutoFit/>
          </a:bodyPr>
          <a:lstStyle/>
          <a:p>
            <a:pPr algn="l">
              <a:lnSpc>
                <a:spcPts val="6719"/>
              </a:lnSpc>
            </a:pPr>
            <a:r>
              <a:rPr lang="en-US" sz="6399" b="1" dirty="0">
                <a:solidFill>
                  <a:srgbClr val="94DDDE"/>
                </a:solidFill>
                <a:latin typeface="Clear Sans Bold"/>
                <a:ea typeface="Clear Sans Bold"/>
                <a:cs typeface="Clear Sans Bold"/>
                <a:sym typeface="Clear Sans Bold"/>
              </a:rPr>
              <a:t>"With </a:t>
            </a:r>
            <a:r>
              <a:rPr lang="en-US" sz="6399" b="1" dirty="0">
                <a:solidFill>
                  <a:srgbClr val="F7B4A7"/>
                </a:solidFill>
                <a:latin typeface="Clear Sans Bold"/>
                <a:ea typeface="Clear Sans Bold"/>
                <a:cs typeface="Clear Sans Bold"/>
                <a:sym typeface="Clear Sans Bold"/>
              </a:rPr>
              <a:t>Auctionnest</a:t>
            </a:r>
            <a:r>
              <a:rPr lang="en-US" sz="6399" b="1" dirty="0">
                <a:solidFill>
                  <a:srgbClr val="94DDDE"/>
                </a:solidFill>
                <a:latin typeface="Clear Sans Bold"/>
                <a:ea typeface="Clear Sans Bold"/>
                <a:cs typeface="Clear Sans Bold"/>
                <a:sym typeface="Clear Sans Bold"/>
              </a:rPr>
              <a:t>, technology transforms auctions into a </a:t>
            </a:r>
            <a:r>
              <a:rPr lang="en-US" sz="6399" b="1" dirty="0">
                <a:solidFill>
                  <a:srgbClr val="F7B4A7"/>
                </a:solidFill>
                <a:latin typeface="Clear Sans Bold"/>
                <a:ea typeface="Clear Sans Bold"/>
                <a:cs typeface="Clear Sans Bold"/>
                <a:sym typeface="Clear Sans Bold"/>
              </a:rPr>
              <a:t>safer</a:t>
            </a:r>
            <a:r>
              <a:rPr lang="en-US" sz="6399" b="1" dirty="0">
                <a:solidFill>
                  <a:srgbClr val="94DDDE"/>
                </a:solidFill>
                <a:latin typeface="Clear Sans Bold"/>
                <a:ea typeface="Clear Sans Bold"/>
                <a:cs typeface="Clear Sans Bold"/>
                <a:sym typeface="Clear Sans Bold"/>
              </a:rPr>
              <a:t>, </a:t>
            </a:r>
            <a:r>
              <a:rPr lang="en-US" sz="6399" b="1" dirty="0">
                <a:solidFill>
                  <a:srgbClr val="F7B4A7"/>
                </a:solidFill>
                <a:latin typeface="Clear Sans Bold"/>
                <a:ea typeface="Clear Sans Bold"/>
                <a:cs typeface="Clear Sans Bold"/>
                <a:sym typeface="Clear Sans Bold"/>
              </a:rPr>
              <a:t>smarter</a:t>
            </a:r>
            <a:r>
              <a:rPr lang="en-US" sz="6399" b="1" dirty="0">
                <a:solidFill>
                  <a:srgbClr val="94DDDE"/>
                </a:solidFill>
                <a:latin typeface="Clear Sans Bold"/>
                <a:ea typeface="Clear Sans Bold"/>
                <a:cs typeface="Clear Sans Bold"/>
                <a:sym typeface="Clear Sans Bold"/>
              </a:rPr>
              <a:t>, and more seamless experience for buyers and sellers alike."</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19387" y="3891813"/>
            <a:ext cx="7312717" cy="2228749"/>
            <a:chOff x="0" y="0"/>
            <a:chExt cx="9750289" cy="2971665"/>
          </a:xfrm>
        </p:grpSpPr>
        <p:sp>
          <p:nvSpPr>
            <p:cNvPr id="3" name="TextBox 3"/>
            <p:cNvSpPr txBox="1"/>
            <p:nvPr/>
          </p:nvSpPr>
          <p:spPr>
            <a:xfrm>
              <a:off x="0" y="190500"/>
              <a:ext cx="9750289" cy="1431714"/>
            </a:xfrm>
            <a:prstGeom prst="rect">
              <a:avLst/>
            </a:prstGeom>
          </p:spPr>
          <p:txBody>
            <a:bodyPr lIns="0" tIns="0" rIns="0" bIns="0" rtlCol="0" anchor="t">
              <a:spAutoFit/>
            </a:bodyPr>
            <a:lstStyle/>
            <a:p>
              <a:pPr algn="l">
                <a:lnSpc>
                  <a:spcPts val="7520"/>
                </a:lnSpc>
              </a:pPr>
              <a:r>
                <a:rPr lang="en-US" sz="8000" b="1" spc="-88" dirty="0">
                  <a:solidFill>
                    <a:srgbClr val="2B4B82"/>
                  </a:solidFill>
                  <a:latin typeface="Clear Sans Bold"/>
                  <a:ea typeface="Clear Sans Bold"/>
                  <a:cs typeface="Clear Sans Bold"/>
                  <a:sym typeface="Clear Sans Bold"/>
                </a:rPr>
                <a:t>Thank You</a:t>
              </a:r>
            </a:p>
          </p:txBody>
        </p:sp>
        <p:sp>
          <p:nvSpPr>
            <p:cNvPr id="4" name="TextBox 4"/>
            <p:cNvSpPr txBox="1"/>
            <p:nvPr/>
          </p:nvSpPr>
          <p:spPr>
            <a:xfrm>
              <a:off x="0" y="2220037"/>
              <a:ext cx="9750289" cy="751628"/>
            </a:xfrm>
            <a:prstGeom prst="rect">
              <a:avLst/>
            </a:prstGeom>
          </p:spPr>
          <p:txBody>
            <a:bodyPr lIns="0" tIns="0" rIns="0" bIns="0" rtlCol="0" anchor="t">
              <a:spAutoFit/>
            </a:bodyPr>
            <a:lstStyle/>
            <a:p>
              <a:pPr algn="l">
                <a:lnSpc>
                  <a:spcPts val="4759"/>
                </a:lnSpc>
              </a:pPr>
              <a:r>
                <a:rPr lang="en-US" sz="3399" dirty="0">
                  <a:solidFill>
                    <a:srgbClr val="2B4B82"/>
                  </a:solidFill>
                  <a:latin typeface="Clear Sans"/>
                  <a:ea typeface="Clear Sans"/>
                  <a:cs typeface="Clear Sans"/>
                  <a:sym typeface="Clear Sans"/>
                </a:rPr>
                <a:t> ....</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639800" y="106419"/>
            <a:ext cx="4492140" cy="4114800"/>
          </a:xfrm>
          <a:custGeom>
            <a:avLst/>
            <a:gdLst/>
            <a:ahLst/>
            <a:cxnLst/>
            <a:rect l="l" t="t" r="r" b="b"/>
            <a:pathLst>
              <a:path w="4492140" h="4114800">
                <a:moveTo>
                  <a:pt x="0" y="0"/>
                </a:moveTo>
                <a:lnTo>
                  <a:pt x="4492140" y="0"/>
                </a:lnTo>
                <a:lnTo>
                  <a:pt x="44921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6781800" y="3347096"/>
            <a:ext cx="4267200" cy="859210"/>
          </a:xfrm>
          <a:prstGeom prst="rect">
            <a:avLst/>
          </a:prstGeom>
        </p:spPr>
        <p:txBody>
          <a:bodyPr wrap="square" lIns="0" tIns="0" rIns="0" bIns="0" rtlCol="0" anchor="t">
            <a:spAutoFit/>
          </a:bodyPr>
          <a:lstStyle/>
          <a:p>
            <a:pPr algn="ctr">
              <a:lnSpc>
                <a:spcPts val="6719"/>
              </a:lnSpc>
              <a:spcBef>
                <a:spcPct val="0"/>
              </a:spcBef>
            </a:pPr>
            <a:r>
              <a:rPr lang="en-US" sz="6399" b="1" dirty="0">
                <a:solidFill>
                  <a:srgbClr val="31356E"/>
                </a:solidFill>
                <a:latin typeface="Clear Sans Bold"/>
                <a:ea typeface="Clear Sans Bold"/>
                <a:cs typeface="Clear Sans Bold"/>
                <a:sym typeface="Clear Sans Bold"/>
              </a:rPr>
              <a:t>OPTION 1</a:t>
            </a:r>
          </a:p>
        </p:txBody>
      </p:sp>
      <p:sp>
        <p:nvSpPr>
          <p:cNvPr id="4" name="TextBox 4"/>
          <p:cNvSpPr txBox="1"/>
          <p:nvPr/>
        </p:nvSpPr>
        <p:spPr>
          <a:xfrm>
            <a:off x="1219200" y="4433428"/>
            <a:ext cx="15392399" cy="2718693"/>
          </a:xfrm>
          <a:prstGeom prst="rect">
            <a:avLst/>
          </a:prstGeom>
        </p:spPr>
        <p:txBody>
          <a:bodyPr wrap="square" lIns="0" tIns="0" rIns="0" bIns="0" rtlCol="0" anchor="t">
            <a:spAutoFit/>
          </a:bodyPr>
          <a:lstStyle/>
          <a:p>
            <a:pPr algn="ctr">
              <a:lnSpc>
                <a:spcPts val="5319"/>
              </a:lnSpc>
            </a:pPr>
            <a:r>
              <a:rPr lang="en-US" sz="5065" b="1" dirty="0">
                <a:solidFill>
                  <a:schemeClr val="accent2">
                    <a:lumMod val="75000"/>
                  </a:schemeClr>
                </a:solidFill>
                <a:latin typeface="Clear Sans Bold"/>
                <a:ea typeface="Clear Sans Bold"/>
                <a:cs typeface="Clear Sans Bold"/>
                <a:sym typeface="Clear Sans Bold"/>
              </a:rPr>
              <a:t>AuctionNest: </a:t>
            </a:r>
            <a:r>
              <a:rPr lang="en-US" sz="5065" b="1" dirty="0">
                <a:solidFill>
                  <a:srgbClr val="31356E"/>
                </a:solidFill>
                <a:latin typeface="Clear Sans Bold"/>
                <a:ea typeface="Clear Sans Bold"/>
                <a:cs typeface="Clear Sans Bold"/>
                <a:sym typeface="Clear Sans Bold"/>
              </a:rPr>
              <a:t>Design three parts of an Auction Site: Registering products to sell, Bidding on an item, Customer Reviews of Sellers.</a:t>
            </a:r>
          </a:p>
          <a:p>
            <a:pPr algn="ctr">
              <a:lnSpc>
                <a:spcPts val="5319"/>
              </a:lnSpc>
              <a:spcBef>
                <a:spcPct val="0"/>
              </a:spcBef>
            </a:pPr>
            <a:r>
              <a:rPr lang="en-US" sz="5065" b="1" dirty="0">
                <a:solidFill>
                  <a:srgbClr val="31356E"/>
                </a:solidFill>
                <a:latin typeface="Clear Sans Bold"/>
                <a:ea typeface="Clear Sans Bold"/>
                <a:cs typeface="Clear Sans Bold"/>
                <a:sym typeface="Clear Sans Bold"/>
              </a:rPr>
              <a:t>Scenario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792200" y="5779458"/>
            <a:ext cx="4191000" cy="4240842"/>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sp>
        <p:nvSpPr>
          <p:cNvPr id="7" name="TextBox 6">
            <a:extLst>
              <a:ext uri="{FF2B5EF4-FFF2-40B4-BE49-F238E27FC236}">
                <a16:creationId xmlns:a16="http://schemas.microsoft.com/office/drawing/2014/main" id="{7BD2DB52-94F3-A4A1-41E5-A343AC549EC9}"/>
              </a:ext>
            </a:extLst>
          </p:cNvPr>
          <p:cNvSpPr txBox="1"/>
          <p:nvPr/>
        </p:nvSpPr>
        <p:spPr>
          <a:xfrm>
            <a:off x="674123" y="1644322"/>
            <a:ext cx="13506994" cy="8279190"/>
          </a:xfrm>
          <a:prstGeom prst="rect">
            <a:avLst/>
          </a:prstGeom>
          <a:noFill/>
        </p:spPr>
        <p:txBody>
          <a:bodyPr wrap="square" rtlCol="0">
            <a:spAutoFit/>
          </a:bodyPr>
          <a:lstStyle/>
          <a:p>
            <a:r>
              <a:rPr lang="en-US" sz="2800" b="1" dirty="0">
                <a:solidFill>
                  <a:schemeClr val="bg1"/>
                </a:solidFill>
              </a:rPr>
              <a:t>Purpose of the Test Plan</a:t>
            </a:r>
            <a:r>
              <a:rPr lang="en-US" sz="2800" dirty="0">
                <a:solidFill>
                  <a:schemeClr val="bg1"/>
                </a:solidFill>
              </a:rPr>
              <a:t>:</a:t>
            </a:r>
            <a:br>
              <a:rPr lang="en-US" sz="2800" dirty="0">
                <a:solidFill>
                  <a:schemeClr val="bg1"/>
                </a:solidFill>
              </a:rPr>
            </a:br>
            <a:r>
              <a:rPr lang="en-US" sz="2800" dirty="0">
                <a:solidFill>
                  <a:schemeClr val="bg1"/>
                </a:solidFill>
              </a:rPr>
              <a:t>The System Test Plan was meticulously crafted to ensure the </a:t>
            </a:r>
            <a:r>
              <a:rPr lang="en-US" sz="2800" b="1" i="1" dirty="0">
                <a:solidFill>
                  <a:schemeClr val="bg1"/>
                </a:solidFill>
              </a:rPr>
              <a:t>AuctionNest</a:t>
            </a:r>
            <a:r>
              <a:rPr lang="en-US" sz="2800" dirty="0">
                <a:solidFill>
                  <a:schemeClr val="bg1"/>
                </a:solidFill>
              </a:rPr>
              <a:t> platform meets functional, security, and performance standards, focusing on providing a seamless experience for buyers and sellers in the competitive online auction marketplace.</a:t>
            </a:r>
            <a:br>
              <a:rPr lang="en-US" sz="2800" dirty="0">
                <a:solidFill>
                  <a:schemeClr val="bg1"/>
                </a:solidFill>
              </a:rPr>
            </a:br>
            <a:endParaRPr lang="en-US" sz="2800" dirty="0">
              <a:solidFill>
                <a:schemeClr val="bg1"/>
              </a:solidFill>
            </a:endParaRPr>
          </a:p>
          <a:p>
            <a:r>
              <a:rPr lang="en-US" sz="2800" b="1" dirty="0">
                <a:solidFill>
                  <a:schemeClr val="bg1"/>
                </a:solidFill>
              </a:rPr>
              <a:t>Steps Taken to Complete the System Test Plan</a:t>
            </a:r>
            <a:r>
              <a:rPr lang="en-US" sz="2800" dirty="0">
                <a:solidFill>
                  <a:schemeClr val="bg1"/>
                </a:solidFill>
              </a:rPr>
              <a:t>:</a:t>
            </a:r>
          </a:p>
          <a:p>
            <a:endParaRPr lang="en-US" sz="2800" dirty="0">
              <a:solidFill>
                <a:schemeClr val="bg1"/>
              </a:solidFill>
            </a:endParaRPr>
          </a:p>
          <a:p>
            <a:pPr>
              <a:buFont typeface="+mj-lt"/>
              <a:buAutoNum type="arabicPeriod"/>
            </a:pPr>
            <a:r>
              <a:rPr lang="en-US" sz="2800" b="1" dirty="0">
                <a:solidFill>
                  <a:schemeClr val="bg1"/>
                </a:solidFill>
              </a:rPr>
              <a:t>Defining Test Objectives and Criteria</a:t>
            </a:r>
            <a:br>
              <a:rPr lang="en-US" sz="2800" dirty="0">
                <a:solidFill>
                  <a:schemeClr val="bg1"/>
                </a:solidFill>
              </a:rPr>
            </a:br>
            <a:r>
              <a:rPr lang="en-US" sz="2800" dirty="0">
                <a:solidFill>
                  <a:schemeClr val="bg1"/>
                </a:solidFill>
              </a:rPr>
              <a:t>Set clear goals for each feature to ensure the platform delivers an intuitive and efficient auction experience. This includes validating the auction bidding system, user account management, and real-time notifications. Established performance benchmarks to maintain system responsiveness during high-traffic periods, such as auction end times.</a:t>
            </a:r>
            <a:br>
              <a:rPr lang="en-US" sz="2800" dirty="0">
                <a:solidFill>
                  <a:schemeClr val="bg1"/>
                </a:solidFill>
              </a:rPr>
            </a:br>
            <a:endParaRPr lang="en-US" sz="2800" dirty="0">
              <a:solidFill>
                <a:schemeClr val="bg1"/>
              </a:solidFill>
            </a:endParaRPr>
          </a:p>
          <a:p>
            <a:pPr>
              <a:buFont typeface="+mj-lt"/>
              <a:buAutoNum type="arabicPeriod"/>
            </a:pPr>
            <a:r>
              <a:rPr lang="en-US" sz="2800" b="1" dirty="0">
                <a:solidFill>
                  <a:schemeClr val="bg1"/>
                </a:solidFill>
              </a:rPr>
              <a:t>Test Case Development and Execution</a:t>
            </a:r>
            <a:br>
              <a:rPr lang="en-US" sz="2800" dirty="0">
                <a:solidFill>
                  <a:schemeClr val="bg1"/>
                </a:solidFill>
              </a:rPr>
            </a:br>
            <a:r>
              <a:rPr lang="en-US" sz="2800" dirty="0">
                <a:solidFill>
                  <a:schemeClr val="bg1"/>
                </a:solidFill>
              </a:rPr>
              <a:t>Developed comprehensive test cases based on user stories to validate core interactions, including user registration, item listing, bidding, and payment processing. Conducted iterative testing to refine the bidding system, auction countdown timers, and notifications, incorporating real-time feedback to enhance user experience and ensure robust functionality under various conditions.</a:t>
            </a:r>
          </a:p>
        </p:txBody>
      </p:sp>
      <p:sp>
        <p:nvSpPr>
          <p:cNvPr id="9" name="TextBox 3">
            <a:extLst>
              <a:ext uri="{FF2B5EF4-FFF2-40B4-BE49-F238E27FC236}">
                <a16:creationId xmlns:a16="http://schemas.microsoft.com/office/drawing/2014/main" id="{7F0C89C6-365E-E2E7-DB1E-E3EEE0C5EF11}"/>
              </a:ext>
            </a:extLst>
          </p:cNvPr>
          <p:cNvSpPr txBox="1"/>
          <p:nvPr/>
        </p:nvSpPr>
        <p:spPr>
          <a:xfrm>
            <a:off x="2057400" y="495301"/>
            <a:ext cx="14227017" cy="859210"/>
          </a:xfrm>
          <a:prstGeom prst="rect">
            <a:avLst/>
          </a:prstGeom>
        </p:spPr>
        <p:txBody>
          <a:bodyPr wrap="square" lIns="0" tIns="0" rIns="0" bIns="0" rtlCol="0" anchor="t">
            <a:spAutoFit/>
          </a:bodyPr>
          <a:lstStyle/>
          <a:p>
            <a:pPr>
              <a:lnSpc>
                <a:spcPts val="6719"/>
              </a:lnSpc>
            </a:pPr>
            <a:r>
              <a:rPr lang="en-US" sz="6399" b="1" dirty="0">
                <a:solidFill>
                  <a:srgbClr val="F8B3A6"/>
                </a:solidFill>
                <a:latin typeface="Clear Sans Bold"/>
                <a:ea typeface="Clear Sans Bold"/>
                <a:cs typeface="Clear Sans Bold"/>
                <a:sym typeface="Clear Sans Bold"/>
              </a:rPr>
              <a:t>System Test Plan Completion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782800" y="0"/>
            <a:ext cx="3560008" cy="2857500"/>
          </a:xfrm>
          <a:custGeom>
            <a:avLst/>
            <a:gdLst/>
            <a:ahLst/>
            <a:cxnLst/>
            <a:rect l="l" t="t" r="r" b="b"/>
            <a:pathLst>
              <a:path w="4524545" h="3627862">
                <a:moveTo>
                  <a:pt x="0" y="0"/>
                </a:moveTo>
                <a:lnTo>
                  <a:pt x="4524545" y="0"/>
                </a:lnTo>
                <a:lnTo>
                  <a:pt x="4524545" y="3627862"/>
                </a:lnTo>
                <a:lnTo>
                  <a:pt x="0" y="3627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1828800" y="117642"/>
            <a:ext cx="14001744" cy="859210"/>
          </a:xfrm>
          <a:prstGeom prst="rect">
            <a:avLst/>
          </a:prstGeom>
        </p:spPr>
        <p:txBody>
          <a:bodyPr wrap="square" lIns="0" tIns="0" rIns="0" bIns="0" rtlCol="0" anchor="t">
            <a:spAutoFit/>
          </a:bodyPr>
          <a:lstStyle/>
          <a:p>
            <a:pPr>
              <a:lnSpc>
                <a:spcPts val="6719"/>
              </a:lnSpc>
            </a:pPr>
            <a:r>
              <a:rPr lang="en-US" sz="6399" b="1" dirty="0">
                <a:solidFill>
                  <a:srgbClr val="31356E"/>
                </a:solidFill>
                <a:latin typeface="Clear Sans Bold"/>
                <a:ea typeface="Clear Sans Bold"/>
                <a:cs typeface="Clear Sans Bold"/>
                <a:sym typeface="Clear Sans Bold"/>
              </a:rPr>
              <a:t>System Test Plan Completion Review </a:t>
            </a:r>
          </a:p>
        </p:txBody>
      </p:sp>
      <p:sp>
        <p:nvSpPr>
          <p:cNvPr id="4" name="TextBox 4"/>
          <p:cNvSpPr txBox="1"/>
          <p:nvPr/>
        </p:nvSpPr>
        <p:spPr>
          <a:xfrm>
            <a:off x="457200" y="1104900"/>
            <a:ext cx="16383000" cy="8228406"/>
          </a:xfrm>
          <a:prstGeom prst="rect">
            <a:avLst/>
          </a:prstGeom>
        </p:spPr>
        <p:txBody>
          <a:bodyPr wrap="square" lIns="0" tIns="0" rIns="0" bIns="0" rtlCol="0" anchor="t">
            <a:spAutoFit/>
          </a:bodyPr>
          <a:lstStyle/>
          <a:p>
            <a:pPr algn="l">
              <a:lnSpc>
                <a:spcPts val="4335"/>
              </a:lnSpc>
              <a:spcBef>
                <a:spcPct val="0"/>
              </a:spcBef>
            </a:pPr>
            <a:r>
              <a:rPr lang="en-US" sz="3600" b="1" dirty="0">
                <a:solidFill>
                  <a:srgbClr val="31356E"/>
                </a:solidFill>
                <a:ea typeface="Clear Sans"/>
                <a:cs typeface="Clear Sans"/>
                <a:sym typeface="Clear Sans"/>
              </a:rPr>
              <a:t>Steps Taken to Complete the System Test Plan:</a:t>
            </a:r>
          </a:p>
          <a:p>
            <a:pPr algn="l">
              <a:lnSpc>
                <a:spcPts val="4335"/>
              </a:lnSpc>
              <a:spcBef>
                <a:spcPct val="0"/>
              </a:spcBef>
            </a:pPr>
            <a:endParaRPr lang="en-US" sz="2800" b="1" dirty="0">
              <a:solidFill>
                <a:srgbClr val="31356E"/>
              </a:solidFill>
              <a:ea typeface="Clear Sans"/>
              <a:cs typeface="Clear Sans"/>
              <a:sym typeface="Clear Sans"/>
            </a:endParaRPr>
          </a:p>
          <a:p>
            <a:pPr marL="457200" indent="-457200" algn="l">
              <a:lnSpc>
                <a:spcPts val="4335"/>
              </a:lnSpc>
              <a:spcBef>
                <a:spcPct val="0"/>
              </a:spcBef>
              <a:buFont typeface="Arial" panose="020B0604020202020204" pitchFamily="34" charset="0"/>
              <a:buChar char="•"/>
            </a:pPr>
            <a:r>
              <a:rPr lang="en-US" sz="2800" b="1" dirty="0">
                <a:solidFill>
                  <a:srgbClr val="31356E"/>
                </a:solidFill>
                <a:ea typeface="Clear Sans"/>
                <a:cs typeface="Clear Sans"/>
                <a:sym typeface="Clear Sans"/>
              </a:rPr>
              <a:t>Integration and Continuous Testing :</a:t>
            </a:r>
            <a:br>
              <a:rPr lang="en-US" sz="2800" dirty="0">
                <a:solidFill>
                  <a:srgbClr val="31356E"/>
                </a:solidFill>
                <a:ea typeface="Clear Sans"/>
                <a:cs typeface="Clear Sans"/>
                <a:sym typeface="Clear Sans"/>
              </a:rPr>
            </a:br>
            <a:r>
              <a:rPr lang="en-US" sz="2800" dirty="0">
                <a:solidFill>
                  <a:srgbClr val="31356E"/>
                </a:solidFill>
                <a:ea typeface="Clear Sans"/>
                <a:cs typeface="Clear Sans"/>
                <a:sym typeface="Clear Sans"/>
              </a:rPr>
              <a:t>Leveraged automated testing tools for regular and regression testing, seamlessly integrating these tests into the Agile development cycle. Conducted environment-specific tests to ensure the stability and performance of </a:t>
            </a:r>
            <a:r>
              <a:rPr lang="en-US" sz="2800" i="1" dirty="0">
                <a:solidFill>
                  <a:srgbClr val="31356E"/>
                </a:solidFill>
                <a:ea typeface="Clear Sans"/>
                <a:cs typeface="Clear Sans"/>
                <a:sym typeface="Clear Sans"/>
              </a:rPr>
              <a:t>AuctionNest</a:t>
            </a:r>
            <a:r>
              <a:rPr lang="en-US" sz="2800" dirty="0">
                <a:solidFill>
                  <a:srgbClr val="31356E"/>
                </a:solidFill>
                <a:ea typeface="Clear Sans"/>
                <a:cs typeface="Clear Sans"/>
                <a:sym typeface="Clear Sans"/>
              </a:rPr>
              <a:t> across various platforms and devices, supporting the iterative nature of Agile sprints.</a:t>
            </a:r>
          </a:p>
          <a:p>
            <a:pPr marL="457200" indent="-457200" algn="l">
              <a:lnSpc>
                <a:spcPts val="4335"/>
              </a:lnSpc>
              <a:spcBef>
                <a:spcPct val="0"/>
              </a:spcBef>
              <a:buFont typeface="Arial" panose="020B0604020202020204" pitchFamily="34" charset="0"/>
              <a:buChar char="•"/>
            </a:pPr>
            <a:r>
              <a:rPr lang="en-US" sz="2800" b="1" dirty="0">
                <a:solidFill>
                  <a:srgbClr val="31356E"/>
                </a:solidFill>
                <a:ea typeface="Clear Sans"/>
                <a:cs typeface="Clear Sans"/>
                <a:sym typeface="Clear Sans"/>
              </a:rPr>
              <a:t>Test Results Analysis:</a:t>
            </a:r>
            <a:br>
              <a:rPr lang="en-US" sz="2800" dirty="0">
                <a:solidFill>
                  <a:srgbClr val="31356E"/>
                </a:solidFill>
                <a:ea typeface="Clear Sans"/>
                <a:cs typeface="Clear Sans"/>
                <a:sym typeface="Clear Sans"/>
              </a:rPr>
            </a:br>
            <a:r>
              <a:rPr lang="en-US" sz="2800" dirty="0">
                <a:solidFill>
                  <a:srgbClr val="31356E"/>
                </a:solidFill>
                <a:ea typeface="Clear Sans"/>
                <a:cs typeface="Clear Sans"/>
                <a:sym typeface="Clear Sans"/>
              </a:rPr>
              <a:t>Analyzed test outcomes at the end of each sprint to identify improvement areas, prioritizing user engagement and ease of use. Shared documented findings with the development team and stakeholders to foster transparency and drive collaborative decision-making in line with Agile principles.</a:t>
            </a:r>
          </a:p>
          <a:p>
            <a:pPr marL="457200" indent="-457200" algn="l">
              <a:lnSpc>
                <a:spcPts val="4335"/>
              </a:lnSpc>
              <a:spcBef>
                <a:spcPct val="0"/>
              </a:spcBef>
              <a:buFont typeface="Arial" panose="020B0604020202020204" pitchFamily="34" charset="0"/>
              <a:buChar char="•"/>
            </a:pPr>
            <a:r>
              <a:rPr lang="en-US" sz="2800" b="1" dirty="0">
                <a:solidFill>
                  <a:srgbClr val="31356E"/>
                </a:solidFill>
                <a:ea typeface="Clear Sans"/>
                <a:cs typeface="Clear Sans"/>
                <a:sym typeface="Clear Sans"/>
              </a:rPr>
              <a:t>Final Validation and User Acceptance:</a:t>
            </a:r>
            <a:br>
              <a:rPr lang="en-US" sz="2800" dirty="0">
                <a:solidFill>
                  <a:srgbClr val="31356E"/>
                </a:solidFill>
                <a:ea typeface="Clear Sans"/>
                <a:cs typeface="Clear Sans"/>
                <a:sym typeface="Clear Sans"/>
              </a:rPr>
            </a:br>
            <a:r>
              <a:rPr lang="en-US" sz="2800" dirty="0">
                <a:solidFill>
                  <a:srgbClr val="31356E"/>
                </a:solidFill>
                <a:ea typeface="Clear Sans"/>
                <a:cs typeface="Clear Sans"/>
                <a:sym typeface="Clear Sans"/>
              </a:rPr>
              <a:t>Executed User Acceptance Testing (UAT) to validate the platform's functionality, ensuring it meets both user expectations and business requirements. Addressed final feedback iteratively and secured stakeholder approval based on well-defined Agile acceptance criteria.</a:t>
            </a:r>
          </a:p>
          <a:p>
            <a:pPr algn="l">
              <a:lnSpc>
                <a:spcPts val="4335"/>
              </a:lnSpc>
              <a:spcBef>
                <a:spcPct val="0"/>
              </a:spcBef>
            </a:pPr>
            <a:endParaRPr lang="en-US" sz="2800" dirty="0">
              <a:solidFill>
                <a:srgbClr val="31356E"/>
              </a:solidFill>
              <a:ea typeface="Clear Sans"/>
              <a:cs typeface="Clear Sans"/>
              <a:sym typeface="Clear Sans"/>
            </a:endParaRPr>
          </a:p>
        </p:txBody>
      </p:sp>
      <p:sp>
        <p:nvSpPr>
          <p:cNvPr id="5" name="Freeform 2">
            <a:extLst>
              <a:ext uri="{FF2B5EF4-FFF2-40B4-BE49-F238E27FC236}">
                <a16:creationId xmlns:a16="http://schemas.microsoft.com/office/drawing/2014/main" id="{2FEE20FC-C05D-9AE5-A236-B4E14DC00AE8}"/>
              </a:ext>
            </a:extLst>
          </p:cNvPr>
          <p:cNvSpPr/>
          <p:nvPr/>
        </p:nvSpPr>
        <p:spPr>
          <a:xfrm flipH="1">
            <a:off x="14520784" y="8399470"/>
            <a:ext cx="2901314" cy="1782989"/>
          </a:xfrm>
          <a:custGeom>
            <a:avLst/>
            <a:gdLst/>
            <a:ahLst/>
            <a:cxnLst/>
            <a:rect l="l" t="t" r="r" b="b"/>
            <a:pathLst>
              <a:path w="2901314" h="1782989">
                <a:moveTo>
                  <a:pt x="2901314" y="0"/>
                </a:moveTo>
                <a:lnTo>
                  <a:pt x="0" y="0"/>
                </a:lnTo>
                <a:lnTo>
                  <a:pt x="0" y="1782989"/>
                </a:lnTo>
                <a:lnTo>
                  <a:pt x="2901314" y="1782989"/>
                </a:lnTo>
                <a:lnTo>
                  <a:pt x="290131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365409" y="1181100"/>
            <a:ext cx="15132234" cy="9315948"/>
          </a:xfrm>
          <a:prstGeom prst="rect">
            <a:avLst/>
          </a:prstGeom>
        </p:spPr>
        <p:txBody>
          <a:bodyPr lIns="0" tIns="0" rIns="0" bIns="0" rtlCol="0" anchor="t">
            <a:spAutoFit/>
          </a:bodyPr>
          <a:lstStyle/>
          <a:p>
            <a:pPr marL="329616" lvl="1" algn="l">
              <a:lnSpc>
                <a:spcPts val="4274"/>
              </a:lnSpc>
            </a:pPr>
            <a:r>
              <a:rPr lang="en-US" sz="2800" dirty="0">
                <a:solidFill>
                  <a:srgbClr val="F8B3A6"/>
                </a:solidFill>
                <a:latin typeface="Canva Sans Bold"/>
                <a:ea typeface="Canva Sans Bold"/>
                <a:cs typeface="Canva Sans Bold"/>
                <a:sym typeface="Canva Sans Bold"/>
              </a:rPr>
              <a:t>Project Project Purpose:</a:t>
            </a:r>
            <a:r>
              <a:rPr lang="en-US" sz="2400" b="1" dirty="0">
                <a:solidFill>
                  <a:srgbClr val="F8B3A6"/>
                </a:solidFill>
                <a:latin typeface="Canva Sans Bold"/>
                <a:ea typeface="Canva Sans Bold"/>
                <a:cs typeface="Canva Sans Bold"/>
                <a:sym typeface="Canva Sans Bold"/>
              </a:rPr>
              <a:t> </a:t>
            </a:r>
            <a:r>
              <a:rPr lang="en-US" sz="2400" b="1" dirty="0">
                <a:solidFill>
                  <a:srgbClr val="DBDBDB"/>
                </a:solidFill>
                <a:latin typeface="Canva Sans Bold"/>
                <a:ea typeface="Canva Sans Bold"/>
                <a:cs typeface="Canva Sans Bold"/>
                <a:sym typeface="Canva Sans Bold"/>
              </a:rPr>
              <a:t>AuctionNest is an innovative platform that combines peer-to-peer buying and selling with real-time auctions, offering a more secure and dynamic experience than Facebook Marketplace and eBay.</a:t>
            </a:r>
          </a:p>
          <a:p>
            <a:pPr marL="329616" lvl="1" algn="l">
              <a:lnSpc>
                <a:spcPts val="4274"/>
              </a:lnSpc>
            </a:pPr>
            <a:endParaRPr lang="en-US" sz="2400" b="1" dirty="0">
              <a:solidFill>
                <a:srgbClr val="DBDBDB"/>
              </a:solidFill>
              <a:latin typeface="Canva Sans Bold"/>
              <a:ea typeface="Canva Sans Bold"/>
              <a:cs typeface="Canva Sans Bold"/>
              <a:sym typeface="Canva Sans Bold"/>
            </a:endParaRPr>
          </a:p>
          <a:p>
            <a:pPr marL="329616" lvl="1" algn="l">
              <a:lnSpc>
                <a:spcPts val="4274"/>
              </a:lnSpc>
            </a:pPr>
            <a:r>
              <a:rPr lang="en-US" sz="2400" b="1" dirty="0">
                <a:solidFill>
                  <a:srgbClr val="F8B3A6"/>
                </a:solidFill>
                <a:latin typeface="Canva Sans Bold"/>
                <a:ea typeface="Canva Sans Bold"/>
                <a:cs typeface="Canva Sans Bold"/>
                <a:sym typeface="Canva Sans Bold"/>
              </a:rPr>
              <a:t>Key Features &amp; Functionalities:</a:t>
            </a:r>
          </a:p>
          <a:p>
            <a:pPr marL="672516" lvl="1" indent="-342900" algn="l">
              <a:lnSpc>
                <a:spcPts val="4274"/>
              </a:lnSpc>
              <a:buFont typeface="Arial" panose="020B0604020202020204" pitchFamily="34" charset="0"/>
              <a:buChar char="•"/>
            </a:pPr>
            <a:r>
              <a:rPr lang="en-US" sz="2400" b="1" dirty="0">
                <a:solidFill>
                  <a:srgbClr val="DBDBDB"/>
                </a:solidFill>
                <a:latin typeface="Canva Sans Bold"/>
                <a:ea typeface="Canva Sans Bold"/>
                <a:cs typeface="Canva Sans Bold"/>
                <a:sym typeface="Canva Sans Bold"/>
              </a:rPr>
              <a:t>Versatile Marketplace: Enables users to buy, sell, and participate in auctions within a single platform.</a:t>
            </a:r>
          </a:p>
          <a:p>
            <a:pPr marL="672516" lvl="1" indent="-342900" algn="l">
              <a:lnSpc>
                <a:spcPts val="4274"/>
              </a:lnSpc>
              <a:buFont typeface="Arial" panose="020B0604020202020204" pitchFamily="34" charset="0"/>
              <a:buChar char="•"/>
            </a:pPr>
            <a:r>
              <a:rPr lang="en-US" sz="2400" b="1" dirty="0">
                <a:solidFill>
                  <a:srgbClr val="DBDBDB"/>
                </a:solidFill>
                <a:latin typeface="Canva Sans Bold"/>
                <a:ea typeface="Canva Sans Bold"/>
                <a:cs typeface="Canva Sans Bold"/>
                <a:sym typeface="Canva Sans Bold"/>
              </a:rPr>
              <a:t>Advanced Security: Provides superior protection with two-factor authentication and integration with authenticator apps, ensuring a safer environment than competitors.</a:t>
            </a:r>
          </a:p>
          <a:p>
            <a:pPr marL="672516" lvl="1" indent="-342900" algn="l">
              <a:lnSpc>
                <a:spcPts val="4274"/>
              </a:lnSpc>
              <a:buFont typeface="Arial" panose="020B0604020202020204" pitchFamily="34" charset="0"/>
              <a:buChar char="•"/>
            </a:pPr>
            <a:r>
              <a:rPr lang="en-US" sz="2400" b="1" dirty="0">
                <a:solidFill>
                  <a:srgbClr val="DBDBDB"/>
                </a:solidFill>
                <a:latin typeface="Canva Sans Bold"/>
                <a:ea typeface="Canva Sans Bold"/>
                <a:cs typeface="Canva Sans Bold"/>
                <a:sym typeface="Canva Sans Bold"/>
              </a:rPr>
              <a:t>User-Centric Design: Features an intuitive interface, personalized alerts, and advanced search filters for seamless transactions.</a:t>
            </a:r>
          </a:p>
          <a:p>
            <a:pPr marL="672516" lvl="1" indent="-342900" algn="l">
              <a:lnSpc>
                <a:spcPts val="4274"/>
              </a:lnSpc>
              <a:buFont typeface="Arial" panose="020B0604020202020204" pitchFamily="34" charset="0"/>
              <a:buChar char="•"/>
            </a:pPr>
            <a:r>
              <a:rPr lang="en-US" sz="2400" b="1" dirty="0">
                <a:solidFill>
                  <a:srgbClr val="DBDBDB"/>
                </a:solidFill>
                <a:latin typeface="Canva Sans Bold"/>
                <a:ea typeface="Canva Sans Bold"/>
                <a:cs typeface="Canva Sans Bold"/>
                <a:sym typeface="Canva Sans Bold"/>
              </a:rPr>
              <a:t>Integrated Payment System: Offers secure, built-in payment options, streamlining transactions and protecting user financial data.</a:t>
            </a:r>
          </a:p>
          <a:p>
            <a:pPr marL="329616" lvl="1" algn="l">
              <a:lnSpc>
                <a:spcPts val="4274"/>
              </a:lnSpc>
            </a:pPr>
            <a:r>
              <a:rPr lang="en-US" sz="2400" b="1" dirty="0">
                <a:solidFill>
                  <a:srgbClr val="F8B3A6"/>
                </a:solidFill>
                <a:latin typeface="Canva Sans Bold"/>
                <a:ea typeface="Canva Sans Bold"/>
                <a:cs typeface="Canva Sans Bold"/>
                <a:sym typeface="Canva Sans Bold"/>
              </a:rPr>
              <a:t>Project Impact:</a:t>
            </a:r>
            <a:br>
              <a:rPr lang="en-US" sz="2400" b="1" dirty="0">
                <a:solidFill>
                  <a:srgbClr val="DBDBDB"/>
                </a:solidFill>
                <a:latin typeface="Canva Sans Bold"/>
                <a:ea typeface="Canva Sans Bold"/>
                <a:cs typeface="Canva Sans Bold"/>
                <a:sym typeface="Canva Sans Bold"/>
              </a:rPr>
            </a:br>
            <a:r>
              <a:rPr lang="en-US" sz="2400" b="1" dirty="0">
                <a:solidFill>
                  <a:srgbClr val="DBDBDB"/>
                </a:solidFill>
                <a:latin typeface="Canva Sans Bold"/>
                <a:ea typeface="Canva Sans Bold"/>
                <a:cs typeface="Canva Sans Bold"/>
                <a:sym typeface="Canva Sans Bold"/>
              </a:rPr>
              <a:t>By prioritizing security, user experience, and convenience, AuctionNest sets a new standard in online marketplaces, delivering trust and efficiency in every transaction.</a:t>
            </a:r>
          </a:p>
          <a:p>
            <a:pPr algn="l">
              <a:lnSpc>
                <a:spcPts val="4274"/>
              </a:lnSpc>
            </a:pPr>
            <a:endParaRPr lang="en-US" sz="2400" b="1" dirty="0">
              <a:solidFill>
                <a:srgbClr val="DBDBDB"/>
              </a:solidFill>
              <a:latin typeface="Canva Sans Bold"/>
              <a:ea typeface="Canva Sans Bold"/>
              <a:cs typeface="Canva Sans Bold"/>
              <a:sym typeface="Canva Sans Bold"/>
            </a:endParaRPr>
          </a:p>
        </p:txBody>
      </p:sp>
      <p:sp>
        <p:nvSpPr>
          <p:cNvPr id="3" name="Freeform 3"/>
          <p:cNvSpPr/>
          <p:nvPr/>
        </p:nvSpPr>
        <p:spPr>
          <a:xfrm>
            <a:off x="15163800" y="7463469"/>
            <a:ext cx="2769677" cy="2480631"/>
          </a:xfrm>
          <a:custGeom>
            <a:avLst/>
            <a:gdLst/>
            <a:ahLst/>
            <a:cxnLst/>
            <a:rect l="l" t="t" r="r" b="b"/>
            <a:pathLst>
              <a:path w="2338911" h="2344773">
                <a:moveTo>
                  <a:pt x="0" y="0"/>
                </a:moveTo>
                <a:lnTo>
                  <a:pt x="2338911" y="0"/>
                </a:lnTo>
                <a:lnTo>
                  <a:pt x="2338911" y="2344773"/>
                </a:lnTo>
                <a:lnTo>
                  <a:pt x="0" y="2344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2895600" y="114300"/>
            <a:ext cx="12465233" cy="961802"/>
          </a:xfrm>
          <a:prstGeom prst="rect">
            <a:avLst/>
          </a:prstGeom>
        </p:spPr>
        <p:txBody>
          <a:bodyPr wrap="square" lIns="0" tIns="0" rIns="0" bIns="0" rtlCol="0" anchor="t">
            <a:spAutoFit/>
          </a:bodyPr>
          <a:lstStyle/>
          <a:p>
            <a:pPr>
              <a:lnSpc>
                <a:spcPts val="7517"/>
              </a:lnSpc>
            </a:pPr>
            <a:r>
              <a:rPr lang="en-US" sz="6600" b="1" dirty="0">
                <a:solidFill>
                  <a:srgbClr val="F7B4A7"/>
                </a:solidFill>
                <a:latin typeface="Clear Sans Bold"/>
                <a:ea typeface="Clear Sans Bold"/>
                <a:cs typeface="Clear Sans Bold"/>
                <a:sym typeface="Clear Sans Bold"/>
              </a:rPr>
              <a:t>System/ Project scope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Freeform 3"/>
          <p:cNvSpPr/>
          <p:nvPr/>
        </p:nvSpPr>
        <p:spPr>
          <a:xfrm>
            <a:off x="15392400" y="6819900"/>
            <a:ext cx="2997098" cy="3577046"/>
          </a:xfrm>
          <a:custGeom>
            <a:avLst/>
            <a:gdLst/>
            <a:ahLst/>
            <a:cxnLst/>
            <a:rect l="l" t="t" r="r" b="b"/>
            <a:pathLst>
              <a:path w="3530498" h="4114800">
                <a:moveTo>
                  <a:pt x="0" y="0"/>
                </a:moveTo>
                <a:lnTo>
                  <a:pt x="3530498" y="0"/>
                </a:lnTo>
                <a:lnTo>
                  <a:pt x="35304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p:cNvSpPr/>
          <p:nvPr/>
        </p:nvSpPr>
        <p:spPr>
          <a:xfrm>
            <a:off x="14173200" y="-29117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198538" y="200851"/>
            <a:ext cx="5890924" cy="782265"/>
          </a:xfrm>
          <a:prstGeom prst="rect">
            <a:avLst/>
          </a:prstGeom>
        </p:spPr>
        <p:txBody>
          <a:bodyPr wrap="square" lIns="0" tIns="0" rIns="0" bIns="0" rtlCol="0" anchor="t">
            <a:spAutoFit/>
          </a:bodyPr>
          <a:lstStyle/>
          <a:p>
            <a:pPr>
              <a:lnSpc>
                <a:spcPts val="6145"/>
              </a:lnSpc>
            </a:pPr>
            <a:r>
              <a:rPr lang="en-US" sz="5853" b="1" dirty="0">
                <a:solidFill>
                  <a:srgbClr val="2B4B82"/>
                </a:solidFill>
                <a:latin typeface="Clear Sans Bold"/>
                <a:ea typeface="Clear Sans Bold"/>
                <a:cs typeface="Clear Sans Bold"/>
                <a:sym typeface="Clear Sans Bold"/>
              </a:rPr>
              <a:t>UNIT TEST PLAN</a:t>
            </a:r>
          </a:p>
        </p:txBody>
      </p:sp>
      <p:sp>
        <p:nvSpPr>
          <p:cNvPr id="11" name="TextBox 10">
            <a:extLst>
              <a:ext uri="{FF2B5EF4-FFF2-40B4-BE49-F238E27FC236}">
                <a16:creationId xmlns:a16="http://schemas.microsoft.com/office/drawing/2014/main" id="{3C77C533-3E7B-2CE9-99B6-62D42BB1D8CD}"/>
              </a:ext>
            </a:extLst>
          </p:cNvPr>
          <p:cNvSpPr txBox="1"/>
          <p:nvPr/>
        </p:nvSpPr>
        <p:spPr>
          <a:xfrm>
            <a:off x="1015531" y="983116"/>
            <a:ext cx="13335000" cy="8956298"/>
          </a:xfrm>
          <a:prstGeom prst="rect">
            <a:avLst/>
          </a:prstGeom>
          <a:noFill/>
        </p:spPr>
        <p:txBody>
          <a:bodyPr wrap="square" rtlCol="0">
            <a:spAutoFit/>
          </a:bodyPr>
          <a:lstStyle/>
          <a:p>
            <a:r>
              <a:rPr lang="en-US" sz="2800" b="1" dirty="0">
                <a:solidFill>
                  <a:schemeClr val="tx2"/>
                </a:solidFill>
              </a:rPr>
              <a:t>1.Auction Management Module:</a:t>
            </a:r>
          </a:p>
          <a:p>
            <a:pPr marL="342900" indent="-342900">
              <a:buFont typeface="Arial" panose="020B0604020202020204" pitchFamily="34" charset="0"/>
              <a:buChar char="•"/>
            </a:pPr>
            <a:r>
              <a:rPr lang="en-US" sz="2400" b="1" dirty="0"/>
              <a:t>Objective</a:t>
            </a:r>
            <a:r>
              <a:rPr lang="en-US" sz="2400" dirty="0"/>
              <a:t>: Ensure smooth auction creation, bidding, and winner notifications.</a:t>
            </a:r>
          </a:p>
          <a:p>
            <a:pPr marL="342900" indent="-342900">
              <a:buFont typeface="Arial" panose="020B0604020202020204" pitchFamily="34" charset="0"/>
              <a:buChar char="•"/>
            </a:pPr>
            <a:r>
              <a:rPr lang="en-US" sz="2400" b="1" dirty="0"/>
              <a:t>Key Tests</a:t>
            </a:r>
            <a:r>
              <a:rPr lang="en-US" sz="2400" dirty="0"/>
              <a:t>:</a:t>
            </a:r>
          </a:p>
          <a:p>
            <a:pPr marL="800100" lvl="1" indent="-342900">
              <a:buFont typeface="Arial" panose="020B0604020202020204" pitchFamily="34" charset="0"/>
              <a:buChar char="•"/>
            </a:pPr>
            <a:r>
              <a:rPr lang="en-US" sz="2400" b="1" dirty="0"/>
              <a:t>Auction Creation</a:t>
            </a:r>
            <a:r>
              <a:rPr lang="en-US" sz="2400" dirty="0"/>
              <a:t>: Validate accurate item details and real-time updates.</a:t>
            </a:r>
          </a:p>
          <a:p>
            <a:pPr marL="800100" lvl="1" indent="-342900">
              <a:buFont typeface="Arial" panose="020B0604020202020204" pitchFamily="34" charset="0"/>
              <a:buChar char="•"/>
            </a:pPr>
            <a:r>
              <a:rPr lang="en-US" sz="2400" b="1" dirty="0"/>
              <a:t>Bidding Process</a:t>
            </a:r>
            <a:r>
              <a:rPr lang="en-US" sz="2400" dirty="0"/>
              <a:t>: Ensure seamless, real-time bid tracking.</a:t>
            </a:r>
          </a:p>
          <a:p>
            <a:pPr marL="800100" lvl="1" indent="-342900">
              <a:buFont typeface="Arial" panose="020B0604020202020204" pitchFamily="34" charset="0"/>
              <a:buChar char="•"/>
            </a:pPr>
            <a:r>
              <a:rPr lang="en-US" sz="2400" b="1" dirty="0"/>
              <a:t>Winner Notification</a:t>
            </a:r>
            <a:r>
              <a:rPr lang="en-US" sz="2400" dirty="0"/>
              <a:t>: Confirm timely notifications to both seller and winning bidder.</a:t>
            </a:r>
          </a:p>
          <a:p>
            <a:pPr marL="342900" indent="-342900">
              <a:buFont typeface="Arial" panose="020B0604020202020204" pitchFamily="34" charset="0"/>
              <a:buChar char="•"/>
            </a:pPr>
            <a:r>
              <a:rPr lang="en-US" sz="2400" b="1" dirty="0"/>
              <a:t>Expected Outcomes</a:t>
            </a:r>
            <a:r>
              <a:rPr lang="en-US" sz="2400" dirty="0"/>
              <a:t>:</a:t>
            </a:r>
          </a:p>
          <a:p>
            <a:pPr marL="800100" lvl="1" indent="-342900">
              <a:buFont typeface="Arial" panose="020B0604020202020204" pitchFamily="34" charset="0"/>
              <a:buChar char="•"/>
            </a:pPr>
            <a:r>
              <a:rPr lang="en-US" sz="2400" dirty="0"/>
              <a:t>Accurate and real-time auction operations.</a:t>
            </a:r>
          </a:p>
          <a:p>
            <a:pPr marL="800100" lvl="1" indent="-342900">
              <a:buFont typeface="Arial" panose="020B0604020202020204" pitchFamily="34" charset="0"/>
              <a:buChar char="•"/>
            </a:pPr>
            <a:r>
              <a:rPr lang="en-US" sz="2400" dirty="0"/>
              <a:t>Instant and error-free bid updates and notifications.</a:t>
            </a:r>
          </a:p>
          <a:p>
            <a:pPr lvl="1"/>
            <a:endParaRPr lang="en-US" sz="2400" dirty="0"/>
          </a:p>
          <a:p>
            <a:r>
              <a:rPr lang="en-US" sz="2800" b="1" dirty="0">
                <a:solidFill>
                  <a:schemeClr val="tx2"/>
                </a:solidFill>
              </a:rPr>
              <a:t>2.User Verification and Security Module</a:t>
            </a:r>
          </a:p>
          <a:p>
            <a:pPr marL="342900" indent="-342900">
              <a:buFont typeface="Arial" panose="020B0604020202020204" pitchFamily="34" charset="0"/>
              <a:buChar char="•"/>
            </a:pPr>
            <a:r>
              <a:rPr lang="en-US" sz="2400" b="1" dirty="0"/>
              <a:t>Objective</a:t>
            </a:r>
            <a:r>
              <a:rPr lang="en-US" sz="2400" dirty="0"/>
              <a:t>: Ensure robust security through advanced user verification.</a:t>
            </a:r>
          </a:p>
          <a:p>
            <a:pPr marL="342900" indent="-342900">
              <a:buFont typeface="Arial" panose="020B0604020202020204" pitchFamily="34" charset="0"/>
              <a:buChar char="•"/>
            </a:pPr>
            <a:r>
              <a:rPr lang="en-US" sz="2400" b="1" dirty="0"/>
              <a:t>Key Tests</a:t>
            </a:r>
            <a:r>
              <a:rPr lang="en-US" sz="2400" dirty="0"/>
              <a:t>:</a:t>
            </a:r>
          </a:p>
          <a:p>
            <a:pPr marL="800100" lvl="1" indent="-342900">
              <a:buFont typeface="Arial" panose="020B0604020202020204" pitchFamily="34" charset="0"/>
              <a:buChar char="•"/>
            </a:pPr>
            <a:r>
              <a:rPr lang="en-US" sz="2400" b="1" dirty="0"/>
              <a:t>Authentication</a:t>
            </a:r>
            <a:r>
              <a:rPr lang="en-US" sz="2400" dirty="0"/>
              <a:t>: Validate two-factor authentication via authenticator apps.</a:t>
            </a:r>
          </a:p>
          <a:p>
            <a:pPr marL="800100" lvl="1" indent="-342900">
              <a:buFont typeface="Arial" panose="020B0604020202020204" pitchFamily="34" charset="0"/>
              <a:buChar char="•"/>
            </a:pPr>
            <a:r>
              <a:rPr lang="en-US" sz="2400" b="1" dirty="0"/>
              <a:t>User Verification</a:t>
            </a:r>
            <a:r>
              <a:rPr lang="en-US" sz="2400" dirty="0"/>
              <a:t>: Confirm seamless identity verification processes.</a:t>
            </a:r>
          </a:p>
          <a:p>
            <a:pPr marL="342900" indent="-342900">
              <a:buFont typeface="Arial" panose="020B0604020202020204" pitchFamily="34" charset="0"/>
              <a:buChar char="•"/>
            </a:pPr>
            <a:r>
              <a:rPr lang="en-US" sz="2400" b="1" dirty="0"/>
              <a:t>Expected Outcomes</a:t>
            </a:r>
            <a:r>
              <a:rPr lang="en-US" sz="2400" dirty="0"/>
              <a:t>:</a:t>
            </a:r>
          </a:p>
          <a:p>
            <a:pPr marL="800100" lvl="1" indent="-342900">
              <a:buFont typeface="Arial" panose="020B0604020202020204" pitchFamily="34" charset="0"/>
              <a:buChar char="•"/>
            </a:pPr>
            <a:r>
              <a:rPr lang="en-US" sz="2400" dirty="0"/>
              <a:t>No unauthorized access.</a:t>
            </a:r>
          </a:p>
          <a:p>
            <a:pPr marL="800100" lvl="1" indent="-342900">
              <a:buFont typeface="Arial" panose="020B0604020202020204" pitchFamily="34" charset="0"/>
              <a:buChar char="•"/>
            </a:pPr>
            <a:r>
              <a:rPr lang="en-US" sz="2400" dirty="0"/>
              <a:t>Secure and user-friendly verification.</a:t>
            </a:r>
          </a:p>
          <a:p>
            <a:pPr marL="800100" lvl="1" indent="-342900">
              <a:buFont typeface="Arial" panose="020B0604020202020204" pitchFamily="34" charset="0"/>
              <a:buChar char="•"/>
            </a:pPr>
            <a:endParaRPr lang="en-US" sz="2400" dirty="0"/>
          </a:p>
          <a:p>
            <a:r>
              <a:rPr lang="en-US" sz="2800" b="1" dirty="0">
                <a:solidFill>
                  <a:schemeClr val="tx2"/>
                </a:solidFill>
              </a:rPr>
              <a:t>Testing Approach</a:t>
            </a:r>
            <a:r>
              <a:rPr lang="en-US" sz="2800" dirty="0">
                <a:solidFill>
                  <a:schemeClr val="tx2"/>
                </a:solidFill>
              </a:rPr>
              <a:t>:</a:t>
            </a:r>
            <a:br>
              <a:rPr lang="en-US" sz="2800" dirty="0">
                <a:solidFill>
                  <a:schemeClr val="tx2"/>
                </a:solidFill>
              </a:rPr>
            </a:br>
            <a:r>
              <a:rPr lang="en-US" sz="2400" b="1" dirty="0"/>
              <a:t>Tools</a:t>
            </a:r>
            <a:r>
              <a:rPr lang="en-US" sz="2400" dirty="0"/>
              <a:t>: Use Selenium for functional tests and OWASP ZAP for security checks.</a:t>
            </a:r>
          </a:p>
          <a:p>
            <a:r>
              <a:rPr lang="en-US" sz="2400" b="1" dirty="0"/>
              <a:t>Methodology</a:t>
            </a:r>
            <a:r>
              <a:rPr lang="en-US" sz="2400" dirty="0"/>
              <a:t>: Agile Testing with iterative improvements.</a:t>
            </a:r>
          </a:p>
          <a:p>
            <a:r>
              <a:rPr lang="en-US" sz="2400" b="1" dirty="0"/>
              <a:t>Evaluation</a:t>
            </a:r>
            <a:r>
              <a:rPr lang="en-US" sz="2400" dirty="0"/>
              <a:t>: High test pass rates and positive user feedback.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374543" y="7074949"/>
            <a:ext cx="2634363" cy="3109227"/>
          </a:xfrm>
          <a:custGeom>
            <a:avLst/>
            <a:gdLst/>
            <a:ahLst/>
            <a:cxnLst/>
            <a:rect l="l" t="t" r="r" b="b"/>
            <a:pathLst>
              <a:path w="2634363" h="3109227">
                <a:moveTo>
                  <a:pt x="0" y="0"/>
                </a:moveTo>
                <a:lnTo>
                  <a:pt x="2634363" y="0"/>
                </a:lnTo>
                <a:lnTo>
                  <a:pt x="2634363" y="3109227"/>
                </a:lnTo>
                <a:lnTo>
                  <a:pt x="0" y="3109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422518" y="876300"/>
            <a:ext cx="17845888" cy="8987076"/>
          </a:xfrm>
          <a:prstGeom prst="rect">
            <a:avLst/>
          </a:prstGeom>
        </p:spPr>
        <p:txBody>
          <a:bodyPr lIns="0" tIns="0" rIns="0" bIns="0" rtlCol="0" anchor="t">
            <a:spAutoFit/>
          </a:bodyPr>
          <a:lstStyle/>
          <a:p>
            <a:r>
              <a:rPr lang="en-US" sz="2800" b="1" dirty="0">
                <a:solidFill>
                  <a:srgbClr val="F8B3A6"/>
                </a:solidFill>
              </a:rPr>
              <a:t>1.Profile Management:</a:t>
            </a:r>
            <a:endParaRPr lang="en-US" sz="2800" b="1" dirty="0">
              <a:solidFill>
                <a:schemeClr val="bg1"/>
              </a:solidFill>
            </a:endParaRPr>
          </a:p>
          <a:p>
            <a:pPr marL="342900" indent="-342900">
              <a:buFont typeface="Arial" panose="020B0604020202020204" pitchFamily="34" charset="0"/>
              <a:buChar char="•"/>
            </a:pPr>
            <a:r>
              <a:rPr lang="en-US" sz="2400" b="1" dirty="0">
                <a:solidFill>
                  <a:schemeClr val="bg1"/>
                </a:solidFill>
              </a:rPr>
              <a:t>Objective</a:t>
            </a:r>
            <a:r>
              <a:rPr lang="en-US" sz="2400" dirty="0">
                <a:solidFill>
                  <a:schemeClr val="bg1"/>
                </a:solidFill>
              </a:rPr>
              <a:t>: Ensure users can manage their profiles, including updating personal information and notification preferences.</a:t>
            </a:r>
          </a:p>
          <a:p>
            <a:pPr marL="342900" indent="-342900">
              <a:buFont typeface="Arial" panose="020B0604020202020204" pitchFamily="34" charset="0"/>
              <a:buChar char="•"/>
            </a:pPr>
            <a:endParaRPr lang="en-US" sz="2400" b="1" dirty="0">
              <a:solidFill>
                <a:schemeClr val="bg1"/>
              </a:solidFill>
            </a:endParaRPr>
          </a:p>
          <a:p>
            <a:pPr marL="342900" indent="-342900">
              <a:buFont typeface="Arial" panose="020B0604020202020204" pitchFamily="34" charset="0"/>
              <a:buChar char="•"/>
            </a:pPr>
            <a:r>
              <a:rPr lang="en-US" sz="2400" b="1" dirty="0">
                <a:solidFill>
                  <a:schemeClr val="bg1"/>
                </a:solidFill>
              </a:rPr>
              <a:t>Key Tests</a:t>
            </a:r>
            <a:r>
              <a:rPr lang="en-US" sz="2400" dirty="0">
                <a:solidFill>
                  <a:schemeClr val="bg1"/>
                </a:solidFill>
              </a:rPr>
              <a:t>:</a:t>
            </a:r>
          </a:p>
          <a:p>
            <a:pPr marL="800100" lvl="1" indent="-342900">
              <a:buFont typeface="Arial" panose="020B0604020202020204" pitchFamily="34" charset="0"/>
              <a:buChar char="•"/>
            </a:pPr>
            <a:r>
              <a:rPr lang="en-US" sz="2400" b="1" dirty="0">
                <a:solidFill>
                  <a:schemeClr val="bg1"/>
                </a:solidFill>
              </a:rPr>
              <a:t>Profile Update</a:t>
            </a:r>
            <a:r>
              <a:rPr lang="en-US" sz="2400" dirty="0">
                <a:solidFill>
                  <a:schemeClr val="bg1"/>
                </a:solidFill>
              </a:rPr>
              <a:t>: Verify accurate updates to user details and preferences with immediate reflection across the app.</a:t>
            </a:r>
          </a:p>
          <a:p>
            <a:pPr marL="800100" lvl="1" indent="-342900">
              <a:buFont typeface="Arial" panose="020B0604020202020204" pitchFamily="34" charset="0"/>
              <a:buChar char="•"/>
            </a:pPr>
            <a:r>
              <a:rPr lang="en-US" sz="2400" b="1" dirty="0">
                <a:solidFill>
                  <a:schemeClr val="bg1"/>
                </a:solidFill>
              </a:rPr>
              <a:t>Notification Settings</a:t>
            </a:r>
            <a:r>
              <a:rPr lang="en-US" sz="2400" dirty="0">
                <a:solidFill>
                  <a:schemeClr val="bg1"/>
                </a:solidFill>
              </a:rPr>
              <a:t>: Confirm users can adjust notification preferences, and the system delivers personalized alerts accordingly.</a:t>
            </a:r>
          </a:p>
          <a:p>
            <a:pPr marL="342900" indent="-342900">
              <a:buFont typeface="Arial" panose="020B0604020202020204" pitchFamily="34" charset="0"/>
              <a:buChar char="•"/>
            </a:pPr>
            <a:r>
              <a:rPr lang="en-US" sz="2400" b="1" dirty="0">
                <a:solidFill>
                  <a:schemeClr val="bg1"/>
                </a:solidFill>
              </a:rPr>
              <a:t>Expected Outcomes</a:t>
            </a:r>
            <a:r>
              <a:rPr lang="en-US" sz="2400" dirty="0">
                <a:solidFill>
                  <a:schemeClr val="bg1"/>
                </a:solidFill>
              </a:rPr>
              <a:t>:</a:t>
            </a:r>
          </a:p>
          <a:p>
            <a:pPr marL="800100" lvl="1" indent="-342900">
              <a:buFont typeface="Arial" panose="020B0604020202020204" pitchFamily="34" charset="0"/>
              <a:buChar char="•"/>
            </a:pPr>
            <a:r>
              <a:rPr lang="en-US" sz="2400" dirty="0">
                <a:solidFill>
                  <a:schemeClr val="bg1"/>
                </a:solidFill>
              </a:rPr>
              <a:t>Profile updates are accurate and instant.</a:t>
            </a:r>
          </a:p>
          <a:p>
            <a:pPr marL="800100" lvl="1" indent="-342900">
              <a:buFont typeface="Arial" panose="020B0604020202020204" pitchFamily="34" charset="0"/>
              <a:buChar char="•"/>
            </a:pPr>
            <a:r>
              <a:rPr lang="en-US" sz="2400" dirty="0">
                <a:solidFill>
                  <a:schemeClr val="bg1"/>
                </a:solidFill>
              </a:rPr>
              <a:t>Notifications are personalized and align with user preferences.</a:t>
            </a:r>
          </a:p>
          <a:p>
            <a:pPr lvl="1"/>
            <a:endParaRPr lang="en-US" sz="2400" dirty="0">
              <a:solidFill>
                <a:schemeClr val="bg1"/>
              </a:solidFill>
            </a:endParaRPr>
          </a:p>
          <a:p>
            <a:r>
              <a:rPr lang="en-US" sz="2800" b="1" dirty="0">
                <a:solidFill>
                  <a:srgbClr val="F8B3A6"/>
                </a:solidFill>
              </a:rPr>
              <a:t>2.Auction and Transaction Management</a:t>
            </a:r>
            <a:r>
              <a:rPr lang="en-US" sz="2400" b="1"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Objective</a:t>
            </a:r>
            <a:r>
              <a:rPr lang="en-US" sz="2400" dirty="0">
                <a:solidFill>
                  <a:schemeClr val="bg1"/>
                </a:solidFill>
              </a:rPr>
              <a:t>: Validate seamless auction creation, bid placement, and secure transactions.</a:t>
            </a:r>
          </a:p>
          <a:p>
            <a:pPr marL="342900" indent="-342900">
              <a:buFont typeface="Arial" panose="020B0604020202020204" pitchFamily="34" charset="0"/>
              <a:buChar char="•"/>
            </a:pPr>
            <a:endParaRPr lang="en-US" sz="2400" b="1" dirty="0">
              <a:solidFill>
                <a:schemeClr val="bg1"/>
              </a:solidFill>
            </a:endParaRPr>
          </a:p>
          <a:p>
            <a:pPr marL="342900" indent="-342900">
              <a:buFont typeface="Arial" panose="020B0604020202020204" pitchFamily="34" charset="0"/>
              <a:buChar char="•"/>
            </a:pPr>
            <a:r>
              <a:rPr lang="en-US" sz="2400" b="1" dirty="0">
                <a:solidFill>
                  <a:schemeClr val="bg1"/>
                </a:solidFill>
              </a:rPr>
              <a:t>Key Tests</a:t>
            </a:r>
            <a:r>
              <a:rPr lang="en-US" sz="2400" dirty="0">
                <a:solidFill>
                  <a:schemeClr val="bg1"/>
                </a:solidFill>
              </a:rPr>
              <a:t>:</a:t>
            </a:r>
          </a:p>
          <a:p>
            <a:pPr marL="800100" lvl="1" indent="-342900">
              <a:buFont typeface="Arial" panose="020B0604020202020204" pitchFamily="34" charset="0"/>
              <a:buChar char="•"/>
            </a:pPr>
            <a:r>
              <a:rPr lang="en-US" sz="2400" b="1" dirty="0">
                <a:solidFill>
                  <a:schemeClr val="bg1"/>
                </a:solidFill>
              </a:rPr>
              <a:t>Auction Management</a:t>
            </a:r>
            <a:r>
              <a:rPr lang="en-US" sz="2400" dirty="0">
                <a:solidFill>
                  <a:schemeClr val="bg1"/>
                </a:solidFill>
              </a:rPr>
              <a:t>: Test item listing, bidding, and auction closure processes.</a:t>
            </a:r>
          </a:p>
          <a:p>
            <a:pPr marL="800100" lvl="1" indent="-342900">
              <a:buFont typeface="Arial" panose="020B0604020202020204" pitchFamily="34" charset="0"/>
              <a:buChar char="•"/>
            </a:pPr>
            <a:r>
              <a:rPr lang="en-US" sz="2400" b="1" dirty="0">
                <a:solidFill>
                  <a:schemeClr val="bg1"/>
                </a:solidFill>
              </a:rPr>
              <a:t>Transaction Flow</a:t>
            </a:r>
            <a:r>
              <a:rPr lang="en-US" sz="2400" dirty="0">
                <a:solidFill>
                  <a:schemeClr val="bg1"/>
                </a:solidFill>
              </a:rPr>
              <a:t>: Verify secure payment processing and accurate order summaries post-auction.</a:t>
            </a:r>
          </a:p>
          <a:p>
            <a:pPr marL="342900" indent="-342900">
              <a:buFont typeface="Arial" panose="020B0604020202020204" pitchFamily="34" charset="0"/>
              <a:buChar char="•"/>
            </a:pPr>
            <a:r>
              <a:rPr lang="en-US" sz="2400" b="1" dirty="0">
                <a:solidFill>
                  <a:schemeClr val="bg1"/>
                </a:solidFill>
              </a:rPr>
              <a:t>Expected Outcomes</a:t>
            </a:r>
            <a:r>
              <a:rPr lang="en-US" sz="2400" dirty="0">
                <a:solidFill>
                  <a:schemeClr val="bg1"/>
                </a:solidFill>
              </a:rPr>
              <a:t>:</a:t>
            </a:r>
          </a:p>
          <a:p>
            <a:pPr marL="800100" lvl="1" indent="-342900">
              <a:buFont typeface="Arial" panose="020B0604020202020204" pitchFamily="34" charset="0"/>
              <a:buChar char="•"/>
            </a:pPr>
            <a:r>
              <a:rPr lang="en-US" sz="2400" dirty="0">
                <a:solidFill>
                  <a:schemeClr val="bg1"/>
                </a:solidFill>
              </a:rPr>
              <a:t>Auctions operate smoothly with real-time updates.</a:t>
            </a:r>
          </a:p>
          <a:p>
            <a:pPr marL="800100" lvl="1" indent="-342900">
              <a:buFont typeface="Arial" panose="020B0604020202020204" pitchFamily="34" charset="0"/>
              <a:buChar char="•"/>
            </a:pPr>
            <a:r>
              <a:rPr lang="en-US" sz="2400" dirty="0">
                <a:solidFill>
                  <a:schemeClr val="bg1"/>
                </a:solidFill>
              </a:rPr>
              <a:t>Transactions are secure, and payments are processed without errors.</a:t>
            </a:r>
          </a:p>
          <a:p>
            <a:pPr lvl="1"/>
            <a:endParaRPr lang="en-US" sz="2400" dirty="0">
              <a:solidFill>
                <a:schemeClr val="bg1"/>
              </a:solidFill>
            </a:endParaRPr>
          </a:p>
          <a:p>
            <a:r>
              <a:rPr lang="en-US" sz="2400" b="1" dirty="0">
                <a:solidFill>
                  <a:srgbClr val="F8B3A6"/>
                </a:solidFill>
              </a:rPr>
              <a:t>Testing Approach:</a:t>
            </a:r>
            <a:endParaRPr lang="en-US" sz="2400" dirty="0">
              <a:solidFill>
                <a:srgbClr val="F8B3A6"/>
              </a:solidFill>
            </a:endParaRPr>
          </a:p>
          <a:p>
            <a:r>
              <a:rPr lang="en-US" sz="2400" b="1" dirty="0">
                <a:solidFill>
                  <a:schemeClr val="bg1"/>
                </a:solidFill>
              </a:rPr>
              <a:t>Tools</a:t>
            </a:r>
            <a:r>
              <a:rPr lang="en-US" sz="2400" dirty="0">
                <a:solidFill>
                  <a:schemeClr val="bg1"/>
                </a:solidFill>
              </a:rPr>
              <a:t>: Use Selenium for automated testing and OWASP ZAP for security validation.</a:t>
            </a:r>
          </a:p>
          <a:p>
            <a:r>
              <a:rPr lang="en-US" sz="2400" b="1" dirty="0">
                <a:solidFill>
                  <a:schemeClr val="bg1"/>
                </a:solidFill>
              </a:rPr>
              <a:t>Methodology</a:t>
            </a:r>
            <a:r>
              <a:rPr lang="en-US" sz="2400" dirty="0">
                <a:solidFill>
                  <a:schemeClr val="bg1"/>
                </a:solidFill>
              </a:rPr>
              <a:t>: Continuous Integration (CI) to catch and resolve issues quickly.</a:t>
            </a:r>
          </a:p>
          <a:p>
            <a:r>
              <a:rPr lang="en-US" sz="2400" b="1" dirty="0">
                <a:solidFill>
                  <a:schemeClr val="bg1"/>
                </a:solidFill>
              </a:rPr>
              <a:t>Evaluation</a:t>
            </a:r>
            <a:r>
              <a:rPr lang="en-US" sz="2400" dirty="0">
                <a:solidFill>
                  <a:schemeClr val="bg1"/>
                </a:solidFill>
              </a:rPr>
              <a:t>: Success is measured by high test pass rates, secure transactions, and positive user feedback.</a:t>
            </a:r>
          </a:p>
        </p:txBody>
      </p:sp>
      <p:sp>
        <p:nvSpPr>
          <p:cNvPr id="4" name="TextBox 4"/>
          <p:cNvSpPr txBox="1"/>
          <p:nvPr/>
        </p:nvSpPr>
        <p:spPr>
          <a:xfrm>
            <a:off x="5334000" y="342900"/>
            <a:ext cx="6705600" cy="628377"/>
          </a:xfrm>
          <a:prstGeom prst="rect">
            <a:avLst/>
          </a:prstGeom>
        </p:spPr>
        <p:txBody>
          <a:bodyPr wrap="square" lIns="0" tIns="0" rIns="0" bIns="0" rtlCol="0" anchor="t">
            <a:spAutoFit/>
          </a:bodyPr>
          <a:lstStyle/>
          <a:p>
            <a:pPr>
              <a:lnSpc>
                <a:spcPts val="4906"/>
              </a:lnSpc>
            </a:pPr>
            <a:r>
              <a:rPr lang="en-US" sz="4800" b="1" dirty="0">
                <a:solidFill>
                  <a:srgbClr val="F7B4A7"/>
                </a:solidFill>
                <a:latin typeface="Clear Sans Bold"/>
                <a:ea typeface="Clear Sans Bold"/>
                <a:cs typeface="Clear Sans Bold"/>
                <a:sym typeface="Clear Sans Bold"/>
              </a:rPr>
              <a:t>FUNCTION TEST PLAN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flipH="1">
            <a:off x="15239999" y="250545"/>
            <a:ext cx="2898797" cy="1235356"/>
          </a:xfrm>
          <a:custGeom>
            <a:avLst/>
            <a:gdLst/>
            <a:ahLst/>
            <a:cxnLst/>
            <a:rect l="l" t="t" r="r" b="b"/>
            <a:pathLst>
              <a:path w="2901314" h="1782989">
                <a:moveTo>
                  <a:pt x="2901314" y="0"/>
                </a:moveTo>
                <a:lnTo>
                  <a:pt x="0" y="0"/>
                </a:lnTo>
                <a:lnTo>
                  <a:pt x="0" y="1782989"/>
                </a:lnTo>
                <a:lnTo>
                  <a:pt x="2901314" y="1782989"/>
                </a:lnTo>
                <a:lnTo>
                  <a:pt x="290131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5240" y="9182100"/>
            <a:ext cx="1143000" cy="1366157"/>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rot="653409">
            <a:off x="15048551" y="7459552"/>
            <a:ext cx="3932914" cy="4071799"/>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TextBox 5"/>
          <p:cNvSpPr txBox="1"/>
          <p:nvPr/>
        </p:nvSpPr>
        <p:spPr>
          <a:xfrm>
            <a:off x="3657600" y="250545"/>
            <a:ext cx="9854341" cy="859210"/>
          </a:xfrm>
          <a:prstGeom prst="rect">
            <a:avLst/>
          </a:prstGeom>
        </p:spPr>
        <p:txBody>
          <a:bodyPr wrap="square" lIns="0" tIns="0" rIns="0" bIns="0" rtlCol="0" anchor="t">
            <a:spAutoFit/>
          </a:bodyPr>
          <a:lstStyle/>
          <a:p>
            <a:pPr algn="ctr">
              <a:lnSpc>
                <a:spcPts val="6719"/>
              </a:lnSpc>
              <a:spcBef>
                <a:spcPct val="0"/>
              </a:spcBef>
            </a:pPr>
            <a:r>
              <a:rPr lang="en-US" sz="6600" b="1" dirty="0">
                <a:solidFill>
                  <a:srgbClr val="2B4B82"/>
                </a:solidFill>
                <a:latin typeface="Clear Sans Bold"/>
                <a:ea typeface="Clear Sans Bold"/>
                <a:cs typeface="Clear Sans Bold"/>
                <a:sym typeface="Clear Sans Bold"/>
              </a:rPr>
              <a:t>INTEGRATED TEST PLAN </a:t>
            </a:r>
          </a:p>
        </p:txBody>
      </p:sp>
      <p:sp>
        <p:nvSpPr>
          <p:cNvPr id="6" name="TextBox 6"/>
          <p:cNvSpPr txBox="1"/>
          <p:nvPr/>
        </p:nvSpPr>
        <p:spPr>
          <a:xfrm>
            <a:off x="1203002" y="1236697"/>
            <a:ext cx="14532906" cy="9066585"/>
          </a:xfrm>
          <a:prstGeom prst="rect">
            <a:avLst/>
          </a:prstGeom>
        </p:spPr>
        <p:txBody>
          <a:bodyPr wrap="square" lIns="0" tIns="0" rIns="0" bIns="0" rtlCol="0" anchor="t">
            <a:spAutoFit/>
          </a:bodyPr>
          <a:lstStyle/>
          <a:p>
            <a:r>
              <a:rPr lang="en-US" sz="2800" b="1" dirty="0">
                <a:solidFill>
                  <a:srgbClr val="2A4B82"/>
                </a:solidFill>
              </a:rPr>
              <a:t>Integration of User Profiles and Auction Modules</a:t>
            </a:r>
            <a:br>
              <a:rPr lang="en-US" sz="2800" dirty="0"/>
            </a:br>
            <a:r>
              <a:rPr lang="en-US" sz="2800" b="1" dirty="0"/>
              <a:t>Objective</a:t>
            </a:r>
            <a:r>
              <a:rPr lang="en-US" sz="2800" dirty="0"/>
              <a:t>: Verify seamless data flow between user profiles and auction functionalities, ensuring personalized and secure user experiences.</a:t>
            </a:r>
          </a:p>
          <a:p>
            <a:r>
              <a:rPr lang="en-US" sz="2800" b="1" dirty="0"/>
              <a:t>Key Tests</a:t>
            </a:r>
            <a:r>
              <a:rPr lang="en-US" sz="2800" dirty="0"/>
              <a:t>:</a:t>
            </a:r>
          </a:p>
          <a:p>
            <a:pPr lvl="1"/>
            <a:r>
              <a:rPr lang="en-US" sz="2800" b="1" dirty="0"/>
              <a:t>Profile-Auction Integration</a:t>
            </a:r>
            <a:r>
              <a:rPr lang="en-US" sz="2800" dirty="0"/>
              <a:t>:</a:t>
            </a:r>
          </a:p>
          <a:p>
            <a:pPr lvl="2"/>
            <a:r>
              <a:rPr lang="en-US" sz="2800" b="1" dirty="0"/>
              <a:t>Scenario</a:t>
            </a:r>
            <a:r>
              <a:rPr lang="en-US" sz="2800" dirty="0"/>
              <a:t>: Update user preferences and validate their impact on auction suggestions.</a:t>
            </a:r>
          </a:p>
          <a:p>
            <a:pPr lvl="2"/>
            <a:r>
              <a:rPr lang="en-US" sz="2800" b="1" dirty="0"/>
              <a:t>Steps</a:t>
            </a:r>
            <a:r>
              <a:rPr lang="en-US" sz="2800" dirty="0"/>
              <a:t>: User sets preference for specific categories (e.g., electronics).</a:t>
            </a:r>
          </a:p>
          <a:p>
            <a:pPr lvl="2"/>
            <a:r>
              <a:rPr lang="en-US" sz="2800" b="1" dirty="0"/>
              <a:t>Expected Outcome</a:t>
            </a:r>
            <a:r>
              <a:rPr lang="en-US" sz="2800" dirty="0"/>
              <a:t>: Auction listings dynamically reflect the updated preferences.</a:t>
            </a:r>
          </a:p>
          <a:p>
            <a:pPr lvl="1"/>
            <a:r>
              <a:rPr lang="en-US" sz="2800" b="1" dirty="0"/>
              <a:t>Data Synchronization</a:t>
            </a:r>
            <a:r>
              <a:rPr lang="en-US" sz="2800" dirty="0"/>
              <a:t>:</a:t>
            </a:r>
          </a:p>
          <a:p>
            <a:pPr lvl="2"/>
            <a:r>
              <a:rPr lang="en-US" sz="2800" b="1" dirty="0"/>
              <a:t>Scenario</a:t>
            </a:r>
            <a:r>
              <a:rPr lang="en-US" sz="2800" dirty="0"/>
              <a:t>: Ensure updated user information (e.g., contact details) is accurately reflected in transactions.</a:t>
            </a:r>
          </a:p>
          <a:p>
            <a:pPr lvl="2"/>
            <a:r>
              <a:rPr lang="en-US" sz="2800" b="1" dirty="0"/>
              <a:t>Steps</a:t>
            </a:r>
            <a:r>
              <a:rPr lang="en-US" sz="2800" dirty="0"/>
              <a:t>: User updates phone number; place a bid and verify contact info in transaction details.</a:t>
            </a:r>
          </a:p>
          <a:p>
            <a:pPr lvl="2"/>
            <a:r>
              <a:rPr lang="en-US" sz="2800" b="1" dirty="0"/>
              <a:t>Expected Outcome</a:t>
            </a:r>
            <a:r>
              <a:rPr lang="en-US" sz="2800" dirty="0"/>
              <a:t>: Data updates are synchronized instantly across modules for accurate communication and order fulfillment.</a:t>
            </a:r>
          </a:p>
          <a:p>
            <a:r>
              <a:rPr lang="en-US" sz="2800" b="1" dirty="0">
                <a:solidFill>
                  <a:srgbClr val="2A4B82"/>
                </a:solidFill>
              </a:rPr>
              <a:t>Testing Approach</a:t>
            </a:r>
            <a:endParaRPr lang="en-US" sz="2800" dirty="0">
              <a:solidFill>
                <a:srgbClr val="2A4B82"/>
              </a:solidFill>
            </a:endParaRPr>
          </a:p>
          <a:p>
            <a:r>
              <a:rPr lang="en-US" sz="2800" b="1" dirty="0"/>
              <a:t>Tools</a:t>
            </a:r>
            <a:r>
              <a:rPr lang="en-US" sz="2800" dirty="0"/>
              <a:t>: Postman for API testing; Jenkins for continuous integration and testing.</a:t>
            </a:r>
          </a:p>
          <a:p>
            <a:r>
              <a:rPr lang="en-US" sz="2800" b="1" dirty="0"/>
              <a:t>Methodology</a:t>
            </a:r>
            <a:r>
              <a:rPr lang="en-US" sz="2800" dirty="0"/>
              <a:t>: Black-box and regression testing to ensure smooth module interactions and prevent new issues.</a:t>
            </a:r>
          </a:p>
          <a:p>
            <a:r>
              <a:rPr lang="en-US" sz="2800" b="1" dirty="0"/>
              <a:t>Evaluation</a:t>
            </a:r>
            <a:r>
              <a:rPr lang="en-US" sz="2800" dirty="0"/>
              <a:t>: Success measured by error-free data integration, reliable user preferences, and secure transactions.</a:t>
            </a:r>
          </a:p>
          <a:p>
            <a:pPr algn="l">
              <a:lnSpc>
                <a:spcPts val="3498"/>
              </a:lnSpc>
            </a:pPr>
            <a:endParaRPr lang="en-US" sz="3600" b="1" dirty="0">
              <a:solidFill>
                <a:srgbClr val="2B4B82"/>
              </a:solidFill>
              <a:latin typeface="Clear Sans Bold"/>
              <a:ea typeface="Clear Sans Bold"/>
              <a:cs typeface="Clear Sans Bold"/>
              <a:sym typeface="Clear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213317FD-250A-E7A3-9C21-B471C07FA92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EACBD2-C901-DF37-D187-B8B72E106EE5}"/>
              </a:ext>
            </a:extLst>
          </p:cNvPr>
          <p:cNvGrpSpPr/>
          <p:nvPr/>
        </p:nvGrpSpPr>
        <p:grpSpPr>
          <a:xfrm>
            <a:off x="15773400" y="7200900"/>
            <a:ext cx="2209800" cy="2819400"/>
            <a:chOff x="0" y="0"/>
            <a:chExt cx="8080692" cy="8870065"/>
          </a:xfrm>
        </p:grpSpPr>
        <p:sp>
          <p:nvSpPr>
            <p:cNvPr id="3" name="Freeform 3">
              <a:extLst>
                <a:ext uri="{FF2B5EF4-FFF2-40B4-BE49-F238E27FC236}">
                  <a16:creationId xmlns:a16="http://schemas.microsoft.com/office/drawing/2014/main" id="{367D74D5-C6E9-5F7B-AFA4-24ED29F02B63}"/>
                </a:ext>
              </a:extLst>
            </p:cNvPr>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A346D661-1FB7-6E8D-CFC3-66629339A918}"/>
                </a:ext>
              </a:extLst>
            </p:cNvPr>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a:extLst>
                <a:ext uri="{FF2B5EF4-FFF2-40B4-BE49-F238E27FC236}">
                  <a16:creationId xmlns:a16="http://schemas.microsoft.com/office/drawing/2014/main" id="{444AA39E-D779-62E2-B35C-908DB9FC7F33}"/>
                </a:ext>
              </a:extLst>
            </p:cNvPr>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sp>
        <p:nvSpPr>
          <p:cNvPr id="7" name="TextBox 6">
            <a:extLst>
              <a:ext uri="{FF2B5EF4-FFF2-40B4-BE49-F238E27FC236}">
                <a16:creationId xmlns:a16="http://schemas.microsoft.com/office/drawing/2014/main" id="{F58D9AB6-7B98-B4B3-54EA-DDC354AB8167}"/>
              </a:ext>
            </a:extLst>
          </p:cNvPr>
          <p:cNvSpPr txBox="1"/>
          <p:nvPr/>
        </p:nvSpPr>
        <p:spPr>
          <a:xfrm>
            <a:off x="541628" y="1257300"/>
            <a:ext cx="15938144" cy="8279190"/>
          </a:xfrm>
          <a:prstGeom prst="rect">
            <a:avLst/>
          </a:prstGeom>
          <a:noFill/>
        </p:spPr>
        <p:txBody>
          <a:bodyPr wrap="square" rtlCol="0">
            <a:spAutoFit/>
          </a:bodyPr>
          <a:lstStyle/>
          <a:p>
            <a:r>
              <a:rPr lang="en-US" sz="2800" b="1" dirty="0">
                <a:solidFill>
                  <a:srgbClr val="F8B3A6"/>
                </a:solidFill>
              </a:rPr>
              <a:t>Objective</a:t>
            </a:r>
            <a:r>
              <a:rPr lang="en-US" sz="2800" dirty="0">
                <a:solidFill>
                  <a:schemeClr val="bg1"/>
                </a:solidFill>
              </a:rPr>
              <a:t>: Assess </a:t>
            </a:r>
            <a:r>
              <a:rPr lang="en-US" sz="2800" i="1" dirty="0" err="1">
                <a:solidFill>
                  <a:schemeClr val="bg1"/>
                </a:solidFill>
              </a:rPr>
              <a:t>AuctionNest's</a:t>
            </a:r>
            <a:r>
              <a:rPr lang="en-US" sz="2800" dirty="0">
                <a:solidFill>
                  <a:schemeClr val="bg1"/>
                </a:solidFill>
              </a:rPr>
              <a:t> performance under various load conditions to ensure speed, scalability, and stability, particularly during high-traffic auction events.</a:t>
            </a:r>
          </a:p>
          <a:p>
            <a:endParaRPr lang="en-US" sz="2800" dirty="0">
              <a:solidFill>
                <a:schemeClr val="bg1"/>
              </a:solidFill>
            </a:endParaRPr>
          </a:p>
          <a:p>
            <a:r>
              <a:rPr lang="en-US" sz="2800" b="1" dirty="0">
                <a:solidFill>
                  <a:srgbClr val="F8B3A6"/>
                </a:solidFill>
              </a:rPr>
              <a:t>Key Test Scenarios</a:t>
            </a:r>
            <a:r>
              <a:rPr lang="en-US" sz="2800" dirty="0">
                <a:solidFill>
                  <a:srgbClr val="F8B3A6"/>
                </a:solidFill>
              </a:rPr>
              <a:t>:</a:t>
            </a:r>
          </a:p>
          <a:p>
            <a:r>
              <a:rPr lang="en-US" sz="2800" b="1" dirty="0">
                <a:solidFill>
                  <a:schemeClr val="bg1"/>
                </a:solidFill>
              </a:rPr>
              <a:t>Load Testing</a:t>
            </a:r>
            <a:endParaRPr lang="en-US" sz="2800" dirty="0">
              <a:solidFill>
                <a:schemeClr val="bg1"/>
              </a:solidFill>
            </a:endParaRPr>
          </a:p>
          <a:p>
            <a:pPr lvl="1"/>
            <a:r>
              <a:rPr lang="en-US" sz="2800" b="1" dirty="0">
                <a:solidFill>
                  <a:schemeClr val="bg1"/>
                </a:solidFill>
              </a:rPr>
              <a:t>Goal</a:t>
            </a:r>
            <a:r>
              <a:rPr lang="en-US" sz="2800" dirty="0">
                <a:solidFill>
                  <a:schemeClr val="bg1"/>
                </a:solidFill>
              </a:rPr>
              <a:t>: Evaluate system performance during peak usage, such as when multiple users bid simultaneously.</a:t>
            </a:r>
          </a:p>
          <a:p>
            <a:pPr lvl="1"/>
            <a:r>
              <a:rPr lang="en-US" sz="2800" b="1" dirty="0">
                <a:solidFill>
                  <a:schemeClr val="bg1"/>
                </a:solidFill>
              </a:rPr>
              <a:t>Steps</a:t>
            </a:r>
            <a:r>
              <a:rPr lang="en-US" sz="2800" dirty="0">
                <a:solidFill>
                  <a:schemeClr val="bg1"/>
                </a:solidFill>
              </a:rPr>
              <a:t>: Simulate high user traffic performing actions like browsing, placing bids, and completing transactions.</a:t>
            </a:r>
          </a:p>
          <a:p>
            <a:pPr lvl="1"/>
            <a:r>
              <a:rPr lang="en-US" sz="2800" b="1" dirty="0">
                <a:solidFill>
                  <a:schemeClr val="bg1"/>
                </a:solidFill>
              </a:rPr>
              <a:t>Expected Outcome</a:t>
            </a:r>
            <a:r>
              <a:rPr lang="en-US" sz="2800" dirty="0">
                <a:solidFill>
                  <a:schemeClr val="bg1"/>
                </a:solidFill>
              </a:rPr>
              <a:t>: The system maintains fast response times and processes all transactions without delays.</a:t>
            </a:r>
          </a:p>
          <a:p>
            <a:r>
              <a:rPr lang="en-US" sz="2800" b="1" dirty="0">
                <a:solidFill>
                  <a:schemeClr val="bg1"/>
                </a:solidFill>
              </a:rPr>
              <a:t>Stress Testing</a:t>
            </a:r>
            <a:endParaRPr lang="en-US" sz="2800" dirty="0">
              <a:solidFill>
                <a:schemeClr val="bg1"/>
              </a:solidFill>
            </a:endParaRPr>
          </a:p>
          <a:p>
            <a:pPr lvl="1"/>
            <a:r>
              <a:rPr lang="en-US" sz="2800" b="1" dirty="0">
                <a:solidFill>
                  <a:schemeClr val="bg1"/>
                </a:solidFill>
              </a:rPr>
              <a:t>Goal</a:t>
            </a:r>
            <a:r>
              <a:rPr lang="en-US" sz="2800" dirty="0">
                <a:solidFill>
                  <a:schemeClr val="bg1"/>
                </a:solidFill>
              </a:rPr>
              <a:t>: Identify system limits and test recovery from overload.</a:t>
            </a:r>
          </a:p>
          <a:p>
            <a:pPr lvl="1"/>
            <a:r>
              <a:rPr lang="en-US" sz="2800" b="1" dirty="0">
                <a:solidFill>
                  <a:schemeClr val="bg1"/>
                </a:solidFill>
              </a:rPr>
              <a:t>Steps</a:t>
            </a:r>
            <a:r>
              <a:rPr lang="en-US" sz="2800" dirty="0">
                <a:solidFill>
                  <a:schemeClr val="bg1"/>
                </a:solidFill>
              </a:rPr>
              <a:t>: Gradually exceed the expected user load until failure. Monitor recovery and error handling.</a:t>
            </a:r>
          </a:p>
          <a:p>
            <a:pPr lvl="1"/>
            <a:r>
              <a:rPr lang="en-US" sz="2800" b="1" dirty="0">
                <a:solidFill>
                  <a:schemeClr val="bg1"/>
                </a:solidFill>
              </a:rPr>
              <a:t>Expected Outcome</a:t>
            </a:r>
            <a:r>
              <a:rPr lang="en-US" sz="2800" dirty="0">
                <a:solidFill>
                  <a:schemeClr val="bg1"/>
                </a:solidFill>
              </a:rPr>
              <a:t>: The system degrades gracefully, showing clear error messages and recovers quickly post-load.</a:t>
            </a:r>
          </a:p>
          <a:p>
            <a:r>
              <a:rPr lang="en-US" sz="2800" b="1" dirty="0">
                <a:solidFill>
                  <a:srgbClr val="F8B3A6"/>
                </a:solidFill>
              </a:rPr>
              <a:t>Testing Approach</a:t>
            </a:r>
            <a:r>
              <a:rPr lang="en-US" sz="2800" dirty="0">
                <a:solidFill>
                  <a:srgbClr val="F8B3A6"/>
                </a:solidFill>
              </a:rPr>
              <a:t>:</a:t>
            </a:r>
          </a:p>
          <a:p>
            <a:r>
              <a:rPr lang="en-US" sz="2800" b="1" dirty="0">
                <a:solidFill>
                  <a:schemeClr val="bg1"/>
                </a:solidFill>
              </a:rPr>
              <a:t>Tools</a:t>
            </a:r>
            <a:r>
              <a:rPr lang="en-US" sz="2800" dirty="0">
                <a:solidFill>
                  <a:schemeClr val="bg1"/>
                </a:solidFill>
              </a:rPr>
              <a:t>: Apache JMeter for load simulation; AWS CloudWatch for resource monitoring.</a:t>
            </a:r>
          </a:p>
          <a:p>
            <a:r>
              <a:rPr lang="en-US" sz="2800" b="1" dirty="0">
                <a:solidFill>
                  <a:schemeClr val="bg1"/>
                </a:solidFill>
              </a:rPr>
              <a:t>Methodology</a:t>
            </a:r>
            <a:r>
              <a:rPr lang="en-US" sz="2800" dirty="0">
                <a:solidFill>
                  <a:schemeClr val="bg1"/>
                </a:solidFill>
              </a:rPr>
              <a:t>: Simulate real user behavior, leveraging cloud scalability to adjust resources dynamically.</a:t>
            </a:r>
          </a:p>
          <a:p>
            <a:r>
              <a:rPr lang="en-US" sz="2800" b="1" dirty="0">
                <a:solidFill>
                  <a:schemeClr val="bg1"/>
                </a:solidFill>
              </a:rPr>
              <a:t>Evaluation Metrics</a:t>
            </a:r>
            <a:r>
              <a:rPr lang="en-US" sz="2800" dirty="0">
                <a:solidFill>
                  <a:schemeClr val="bg1"/>
                </a:solidFill>
              </a:rPr>
              <a:t>: Response time, throughput, error rate, and resource utilization.</a:t>
            </a:r>
          </a:p>
        </p:txBody>
      </p:sp>
      <p:sp>
        <p:nvSpPr>
          <p:cNvPr id="9" name="TextBox 3">
            <a:extLst>
              <a:ext uri="{FF2B5EF4-FFF2-40B4-BE49-F238E27FC236}">
                <a16:creationId xmlns:a16="http://schemas.microsoft.com/office/drawing/2014/main" id="{07B8E2AA-8EB5-D6C5-0C8C-69B16D8AC416}"/>
              </a:ext>
            </a:extLst>
          </p:cNvPr>
          <p:cNvSpPr txBox="1"/>
          <p:nvPr/>
        </p:nvSpPr>
        <p:spPr>
          <a:xfrm>
            <a:off x="3657600" y="226519"/>
            <a:ext cx="10134600" cy="859210"/>
          </a:xfrm>
          <a:prstGeom prst="rect">
            <a:avLst/>
          </a:prstGeom>
        </p:spPr>
        <p:txBody>
          <a:bodyPr wrap="square" lIns="0" tIns="0" rIns="0" bIns="0" rtlCol="0" anchor="t">
            <a:spAutoFit/>
          </a:bodyPr>
          <a:lstStyle/>
          <a:p>
            <a:pPr>
              <a:lnSpc>
                <a:spcPts val="6719"/>
              </a:lnSpc>
            </a:pPr>
            <a:r>
              <a:rPr lang="en-US" sz="6600" b="1" dirty="0">
                <a:solidFill>
                  <a:srgbClr val="F8B3A6"/>
                </a:solidFill>
                <a:latin typeface="Clear Sans Bold"/>
                <a:ea typeface="Clear Sans Bold"/>
                <a:cs typeface="Clear Sans Bold"/>
                <a:sym typeface="Clear Sans Bold"/>
              </a:rPr>
              <a:t>PERFOMANCE TEST PLAN</a:t>
            </a:r>
          </a:p>
        </p:txBody>
      </p:sp>
    </p:spTree>
    <p:extLst>
      <p:ext uri="{BB962C8B-B14F-4D97-AF65-F5344CB8AC3E}">
        <p14:creationId xmlns:p14="http://schemas.microsoft.com/office/powerpoint/2010/main" val="2181962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1823</Words>
  <Application>Microsoft Macintosh PowerPoint</Application>
  <PresentationFormat>Custom</PresentationFormat>
  <Paragraphs>149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 Bold</vt:lpstr>
      <vt:lpstr>Clear Sans Bold</vt:lpstr>
      <vt:lpstr>Clear Sans</vt:lpstr>
      <vt:lpstr>Norwester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AuctionNest</dc:title>
  <cp:lastModifiedBy>Sameer Shaik</cp:lastModifiedBy>
  <cp:revision>9</cp:revision>
  <dcterms:created xsi:type="dcterms:W3CDTF">2006-08-16T00:00:00Z</dcterms:created>
  <dcterms:modified xsi:type="dcterms:W3CDTF">2024-11-19T21:28:03Z</dcterms:modified>
  <dc:identifier>DAGSGhnLOs8</dc:identifier>
</cp:coreProperties>
</file>